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2" r:id="rId3"/>
    <p:sldId id="291" r:id="rId4"/>
    <p:sldId id="292" r:id="rId5"/>
    <p:sldId id="299" r:id="rId6"/>
    <p:sldId id="288" r:id="rId7"/>
    <p:sldId id="298" r:id="rId8"/>
    <p:sldId id="283" r:id="rId9"/>
    <p:sldId id="293" r:id="rId10"/>
    <p:sldId id="297" r:id="rId11"/>
    <p:sldId id="296" r:id="rId12"/>
    <p:sldId id="300" r:id="rId13"/>
    <p:sldId id="281" r:id="rId14"/>
  </p:sldIdLst>
  <p:sldSz cx="9144000" cy="6858000" type="screen4x3"/>
  <p:notesSz cx="7008813" cy="9294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2" autoAdjust="0"/>
    <p:restoredTop sz="94671" autoAdjust="0"/>
  </p:normalViewPr>
  <p:slideViewPr>
    <p:cSldViewPr>
      <p:cViewPr varScale="1">
        <p:scale>
          <a:sx n="82" d="100"/>
          <a:sy n="82" d="100"/>
        </p:scale>
        <p:origin x="16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039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2A1AF161-0849-40EB-948E-453A7289DA9A}" type="datetimeFigureOut">
              <a:rPr lang="pt-BR" smtClean="0"/>
              <a:t>28/05/2025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039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1DD451F1-B5F2-4EAB-B4AB-32F14E04B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50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14631357-47F2-4629-A460-C433B010D0A8}" type="datetimeFigureOut">
              <a:rPr lang="pt-BR" smtClean="0"/>
              <a:t>28/05/2025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938D8A90-E28D-4149-8C92-B70D07EEE8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07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15A103-F551-47CA-B127-D1633039E7C0}" type="datetime1">
              <a:rPr lang="pt-BR" smtClean="0"/>
              <a:t>28/05/2025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t-BR"/>
              <a:t>3º Quadrimestre de 2024</a:t>
            </a: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52176-B051-4527-88BC-DB382A0FF7A0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60B3-E88E-434A-9BC8-17F45C960B7E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909F-5511-4E17-8802-C71EB672F21A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934D4-1334-49D3-B7A8-4396F886DE07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BE5A-B65B-4BB2-B335-EB1A2C05165A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5848-684E-42A9-B0CF-3C1D9D3E4DC8}" type="datetime1">
              <a:rPr lang="pt-BR" smtClean="0"/>
              <a:t>28/05/2025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9EB-0C0A-48E0-860F-555B6BA304D5}" type="datetime1">
              <a:rPr lang="pt-BR" smtClean="0"/>
              <a:t>28/05/2025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2F0D-F001-47FA-8E7D-20E453712EA8}" type="datetime1">
              <a:rPr lang="pt-BR" smtClean="0"/>
              <a:t>28/05/2025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BBCB3EA-56A2-49D4-9B56-581F571244A8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3º Quadrimestre de 2024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F561B1-D0EC-4291-B174-174679448847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3º Quadrimestre de 2024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41971C-0B64-4F83-9B0B-CFB303D037A4}" type="datetime1">
              <a:rPr lang="pt-BR" smtClean="0"/>
              <a:t>28/05/2025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3º Quadrimestre de 2024</a:t>
            </a: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D)%20BALANCETE%20POR%20FONTE/BALANCETE%20FINANCEIRO%20POR%20FONTE%20DE%20RECURSO%20-%20128.pd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D)%20BALANCETE%20POR%20FONTE/BALANCETE%20FINANCEIRO%20POR%20FONTE%20DE%20RECURSO%20-%20119.pd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DC92EB3-9382-F633-E8CD-91D31050B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2597" y="3429000"/>
            <a:ext cx="2298011" cy="15336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183340" y="1114107"/>
            <a:ext cx="6777318" cy="180022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PRESTAÇÃO DE CONTAS</a:t>
            </a:r>
            <a:br>
              <a:rPr lang="pt-BR" sz="4800" b="1" dirty="0">
                <a:solidFill>
                  <a:srgbClr val="002060"/>
                </a:solidFill>
              </a:rPr>
            </a:br>
            <a:r>
              <a:rPr lang="pt-BR" sz="4800" b="1" dirty="0">
                <a:solidFill>
                  <a:srgbClr val="002060"/>
                </a:solidFill>
              </a:rPr>
              <a:t>1</a:t>
            </a:r>
            <a:r>
              <a:rPr lang="pt-BR" sz="3200" b="1" dirty="0">
                <a:solidFill>
                  <a:srgbClr val="002060"/>
                </a:solidFill>
              </a:rPr>
              <a:t>º </a:t>
            </a:r>
            <a:r>
              <a:rPr lang="pt-BR" sz="4000" b="1" dirty="0">
                <a:solidFill>
                  <a:srgbClr val="002060"/>
                </a:solidFill>
              </a:rPr>
              <a:t>Quadrimestre de 2025</a:t>
            </a:r>
          </a:p>
        </p:txBody>
      </p:sp>
      <p:sp>
        <p:nvSpPr>
          <p:cNvPr id="6" name="AutoShape 2" descr="Resultado de imagem para criança e do adolescente 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062" y="3018865"/>
            <a:ext cx="2545080" cy="1943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647001" y="2914332"/>
            <a:ext cx="1289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PETE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E867BAD-30AE-8454-A15F-B407E3F7351E}"/>
              </a:ext>
            </a:extLst>
          </p:cNvPr>
          <p:cNvSpPr txBox="1"/>
          <p:nvPr/>
        </p:nvSpPr>
        <p:spPr>
          <a:xfrm>
            <a:off x="1661835" y="447055"/>
            <a:ext cx="58203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sz="2400" b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MUNICIPAL DE FINANÇAS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4BEF8A1-8A30-186C-5E8C-751999B8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1814293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11560" y="260648"/>
            <a:ext cx="7920880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r>
              <a:rPr lang="pt-BR" sz="44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BALANCETE FINANCEIRO POR FONTE DE RECURSO</a:t>
            </a:r>
          </a:p>
          <a:p>
            <a:pPr algn="ctr"/>
            <a:br>
              <a:rPr lang="pt-BR" sz="28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br>
              <a:rPr lang="pt-BR" sz="15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Fonte de Recurso 149</a:t>
            </a: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Programa Estadual de Transporte Escolar</a:t>
            </a:r>
          </a:p>
          <a:p>
            <a:pPr algn="ctr"/>
            <a:endParaRPr lang="pt-BR" sz="32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PETE</a:t>
            </a: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7218E53-A299-D81D-B617-C27F099F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3190613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B94F03E-A049-5FED-A11D-F70F7BFA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383553B-B50F-1B03-AC0C-DF2D3E6C8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161435"/>
              </p:ext>
            </p:extLst>
          </p:nvPr>
        </p:nvGraphicFramePr>
        <p:xfrm>
          <a:off x="683568" y="444112"/>
          <a:ext cx="7776864" cy="5929865"/>
        </p:xfrm>
        <a:graphic>
          <a:graphicData uri="http://schemas.openxmlformats.org/drawingml/2006/table">
            <a:tbl>
              <a:tblPr/>
              <a:tblGrid>
                <a:gridCol w="6166675">
                  <a:extLst>
                    <a:ext uri="{9D8B030D-6E8A-4147-A177-3AD203B41FA5}">
                      <a16:colId xmlns:a16="http://schemas.microsoft.com/office/drawing/2014/main" val="2328629680"/>
                    </a:ext>
                  </a:extLst>
                </a:gridCol>
                <a:gridCol w="1610189">
                  <a:extLst>
                    <a:ext uri="{9D8B030D-6E8A-4147-A177-3AD203B41FA5}">
                      <a16:colId xmlns:a16="http://schemas.microsoft.com/office/drawing/2014/main" val="412467078"/>
                    </a:ext>
                  </a:extLst>
                </a:gridCol>
              </a:tblGrid>
              <a:tr h="196957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2" marR="7622" marT="76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2" marR="7622" marT="76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427339"/>
                  </a:ext>
                </a:extLst>
              </a:tr>
              <a:tr h="2658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DEMONSTRATIVO DA MOVIMENTAÇÃO FINANCEIRA</a:t>
                      </a:r>
                    </a:p>
                  </a:txBody>
                  <a:tcPr marL="7622" marR="7622" marT="76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33930"/>
                  </a:ext>
                </a:extLst>
              </a:tr>
              <a:tr h="1969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2" marR="7622" marT="76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973478"/>
                  </a:ext>
                </a:extLst>
              </a:tr>
              <a:tr h="20680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</a:t>
                      </a:r>
                    </a:p>
                  </a:txBody>
                  <a:tcPr marL="68598" marR="7622" marT="76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34055"/>
                  </a:ext>
                </a:extLst>
              </a:tr>
              <a:tr h="20680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68598" marR="7622" marT="76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440955"/>
                  </a:ext>
                </a:extLst>
              </a:tr>
              <a:tr h="27573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Nacional do Transporte Escolar – PETE – 149.</a:t>
                      </a:r>
                    </a:p>
                  </a:txBody>
                  <a:tcPr marL="68598" marR="7622" marT="76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6318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33.054,58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251741"/>
                  </a:ext>
                </a:extLst>
              </a:tr>
              <a:tr h="26582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041494"/>
                  </a:ext>
                </a:extLst>
              </a:tr>
              <a:tr h="28558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767979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(II)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84.982,62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292629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2.101,38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70915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(II+III)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87.084,00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946010"/>
                  </a:ext>
                </a:extLst>
              </a:tr>
              <a:tr h="2658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2" marR="7622" marT="762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2" marR="7622" marT="762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213831"/>
                  </a:ext>
                </a:extLst>
              </a:tr>
              <a:tr h="28558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90460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00066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exercícios anteriores Pagas (VI)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173870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Pago (VII) = (V+VI)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383260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Banco (VIII) = (I+IV-VII)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120.138,58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899705"/>
                  </a:ext>
                </a:extLst>
              </a:tr>
              <a:tr h="26582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2" marR="7622" marT="762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2" marR="7622" marT="762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246239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629220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Ex. Anteriores (X)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658458"/>
                  </a:ext>
                </a:extLst>
              </a:tr>
              <a:tr h="28558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Finan. Gerencial (XI) = (VIII-IX-X)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120.138,58</a:t>
                      </a:r>
                    </a:p>
                  </a:txBody>
                  <a:tcPr marL="7622" marR="7622" marT="762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226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57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6704BD12-17C8-0151-4487-C2CC94352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2F33AC3-6D32-718E-E63B-F52531D4E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375791"/>
              </p:ext>
            </p:extLst>
          </p:nvPr>
        </p:nvGraphicFramePr>
        <p:xfrm>
          <a:off x="179512" y="1052737"/>
          <a:ext cx="8424937" cy="4955546"/>
        </p:xfrm>
        <a:graphic>
          <a:graphicData uri="http://schemas.openxmlformats.org/drawingml/2006/table">
            <a:tbl>
              <a:tblPr/>
              <a:tblGrid>
                <a:gridCol w="1536463">
                  <a:extLst>
                    <a:ext uri="{9D8B030D-6E8A-4147-A177-3AD203B41FA5}">
                      <a16:colId xmlns:a16="http://schemas.microsoft.com/office/drawing/2014/main" val="1979274734"/>
                    </a:ext>
                  </a:extLst>
                </a:gridCol>
                <a:gridCol w="1334802">
                  <a:extLst>
                    <a:ext uri="{9D8B030D-6E8A-4147-A177-3AD203B41FA5}">
                      <a16:colId xmlns:a16="http://schemas.microsoft.com/office/drawing/2014/main" val="1391082695"/>
                    </a:ext>
                  </a:extLst>
                </a:gridCol>
                <a:gridCol w="1334802">
                  <a:extLst>
                    <a:ext uri="{9D8B030D-6E8A-4147-A177-3AD203B41FA5}">
                      <a16:colId xmlns:a16="http://schemas.microsoft.com/office/drawing/2014/main" val="3935283395"/>
                    </a:ext>
                  </a:extLst>
                </a:gridCol>
                <a:gridCol w="1334802">
                  <a:extLst>
                    <a:ext uri="{9D8B030D-6E8A-4147-A177-3AD203B41FA5}">
                      <a16:colId xmlns:a16="http://schemas.microsoft.com/office/drawing/2014/main" val="698649551"/>
                    </a:ext>
                  </a:extLst>
                </a:gridCol>
                <a:gridCol w="1334802">
                  <a:extLst>
                    <a:ext uri="{9D8B030D-6E8A-4147-A177-3AD203B41FA5}">
                      <a16:colId xmlns:a16="http://schemas.microsoft.com/office/drawing/2014/main" val="273516914"/>
                    </a:ext>
                  </a:extLst>
                </a:gridCol>
                <a:gridCol w="1549266">
                  <a:extLst>
                    <a:ext uri="{9D8B030D-6E8A-4147-A177-3AD203B41FA5}">
                      <a16:colId xmlns:a16="http://schemas.microsoft.com/office/drawing/2014/main" val="2380633136"/>
                    </a:ext>
                  </a:extLst>
                </a:gridCol>
              </a:tblGrid>
              <a:tr h="28152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102082"/>
                  </a:ext>
                </a:extLst>
              </a:tr>
              <a:tr h="217952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Transporte escolar - Outras fontes</a:t>
                      </a:r>
                    </a:p>
                  </a:txBody>
                  <a:tcPr marL="8298" marR="8298" marT="82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76747"/>
                  </a:ext>
                </a:extLst>
              </a:tr>
              <a:tr h="21795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000, 102, 103,104,107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616794"/>
                  </a:ext>
                </a:extLst>
              </a:tr>
              <a:tr h="21795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217032"/>
                  </a:ext>
                </a:extLst>
              </a:tr>
              <a:tr h="212503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01/2025- 04/2025</a:t>
                      </a:r>
                    </a:p>
                  </a:txBody>
                  <a:tcPr marL="8298" marR="8298" marT="82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265146"/>
                  </a:ext>
                </a:extLst>
              </a:tr>
              <a:tr h="24519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87838"/>
                  </a:ext>
                </a:extLst>
              </a:tr>
              <a:tr h="3450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Janeiro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Fevereiro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Março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996546"/>
                  </a:ext>
                </a:extLst>
              </a:tr>
              <a:tr h="309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vantanges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41.616,62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37.062,71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37.965,43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35.741,48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152.386,24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87396"/>
                  </a:ext>
                </a:extLst>
              </a:tr>
              <a:tr h="309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contribuições patronais inss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358,24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358,24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358,25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1.074,73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276859"/>
                  </a:ext>
                </a:extLst>
              </a:tr>
              <a:tr h="1816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horas extras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161,82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3.474,56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5.027,23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5.798,79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14.462,40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140221"/>
                  </a:ext>
                </a:extLst>
              </a:tr>
              <a:tr h="309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contribuições patronais rpps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7.613,18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7.581,66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8.449,79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8.641,50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32.286,13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150802"/>
                  </a:ext>
                </a:extLst>
              </a:tr>
              <a:tr h="1816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diárias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425,00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2.702,18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4.075,00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4.150,00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11.352,18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16993"/>
                  </a:ext>
                </a:extLst>
              </a:tr>
              <a:tr h="1816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material de consumo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33.464,56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141.147,89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101.330,26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87.018,98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362.961,69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964249"/>
                  </a:ext>
                </a:extLst>
              </a:tr>
              <a:tr h="309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1.306,17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30.921,70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154.048,87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22.708,20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208.984,94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92710"/>
                  </a:ext>
                </a:extLst>
              </a:tr>
              <a:tr h="309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outros serviços pessoa jurídica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1.537,32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20.804,45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57.862,11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80.203,88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511558"/>
                  </a:ext>
                </a:extLst>
              </a:tr>
              <a:tr h="3178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equipamentos e materil permanente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8298" marR="8298" marT="8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099678"/>
                  </a:ext>
                </a:extLst>
              </a:tr>
              <a:tr h="44498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86.482,91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244.053,39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369.116,94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164.058,95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863.712,19</a:t>
                      </a:r>
                    </a:p>
                  </a:txBody>
                  <a:tcPr marL="8298" marR="8298" marT="82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071755"/>
                  </a:ext>
                </a:extLst>
              </a:tr>
              <a:tr h="181627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30388"/>
                  </a:ext>
                </a:extLst>
              </a:tr>
              <a:tr h="1816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000, 102,103,104,107 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98" marR="8298" marT="8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935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363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5235108"/>
          </a:xfrm>
        </p:spPr>
        <p:txBody>
          <a:bodyPr/>
          <a:lstStyle/>
          <a:p>
            <a:pPr marL="0" algn="ctr"/>
            <a:r>
              <a:rPr lang="pt-BR" sz="5400" dirty="0">
                <a:latin typeface="Arial" pitchFamily="34" charset="0"/>
                <a:cs typeface="Arial" pitchFamily="34" charset="0"/>
              </a:rPr>
              <a:t>OBRIGADO</a:t>
            </a:r>
            <a:br>
              <a:rPr lang="pt-BR" sz="5400" dirty="0">
                <a:latin typeface="Arial" pitchFamily="34" charset="0"/>
                <a:cs typeface="Arial" pitchFamily="34" charset="0"/>
              </a:rPr>
            </a:br>
            <a:endParaRPr lang="pt-BR" sz="1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345EA76-3E45-182C-4545-FB31F00C7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4576605"/>
            <a:ext cx="4080043" cy="1711239"/>
          </a:xfrm>
          <a:prstGeom prst="rect">
            <a:avLst/>
          </a:prstGeom>
        </p:spPr>
      </p:pic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F464FAE-85A0-B8E3-C3A9-781EC2FA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27396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620688"/>
            <a:ext cx="7745505" cy="5688632"/>
          </a:xfrm>
          <a:effectLst>
            <a:glow rad="190500">
              <a:schemeClr val="tx1"/>
            </a:glow>
          </a:effectLst>
        </p:spPr>
        <p:txBody>
          <a:bodyPr>
            <a:normAutofit/>
          </a:bodyPr>
          <a:lstStyle/>
          <a:p>
            <a:pPr algn="ctr"/>
            <a:endParaRPr lang="pt-BR" sz="1600" dirty="0"/>
          </a:p>
          <a:p>
            <a:pPr marL="0" indent="0" algn="ctr">
              <a:buNone/>
            </a:pPr>
            <a:r>
              <a:rPr lang="pt-BR" sz="2800" b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MUNICIPAL DE FINANÇAS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600" dirty="0">
                <a:solidFill>
                  <a:srgbClr val="002060">
                    <a:alpha val="95000"/>
                  </a:srgbClr>
                </a:solidFill>
                <a:effectLst>
                  <a:outerShdw blurRad="241300" dist="165100" dir="2700000" algn="tl">
                    <a:srgbClr val="000000"/>
                  </a:outerShdw>
                </a:effectLst>
              </a:rPr>
              <a:t>Audiência Pública </a:t>
            </a:r>
          </a:p>
          <a:p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1B742FD-D94C-5FB5-4C24-1900806B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129950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5616624"/>
          </a:xfrm>
        </p:spPr>
        <p:txBody>
          <a:bodyPr/>
          <a:lstStyle/>
          <a:p>
            <a:pPr algn="ctr"/>
            <a:br>
              <a:rPr lang="pt-BR" dirty="0"/>
            </a:br>
            <a:r>
              <a:rPr lang="pt-BR" dirty="0">
                <a:latin typeface="Arial" pitchFamily="34" charset="0"/>
                <a:cs typeface="Arial" pitchFamily="34" charset="0"/>
              </a:rPr>
              <a:t>Demonstrativo de 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RECEITAS e DESPESAS</a:t>
            </a:r>
            <a:br>
              <a:rPr lang="pt-BR" dirty="0"/>
            </a:br>
            <a:r>
              <a:rPr lang="pt-BR" dirty="0"/>
              <a:t> </a:t>
            </a:r>
            <a:br>
              <a:rPr lang="pt-BR" dirty="0"/>
            </a:br>
            <a:r>
              <a:rPr lang="pt-BR" sz="4400" dirty="0">
                <a:latin typeface="Arial" pitchFamily="34" charset="0"/>
                <a:cs typeface="Arial" pitchFamily="34" charset="0"/>
              </a:rPr>
              <a:t>Programa Nacional do Transporte Escolar PNATE </a:t>
            </a:r>
            <a:br>
              <a:rPr lang="pt-BR" sz="4400" dirty="0">
                <a:latin typeface="Arial" pitchFamily="34" charset="0"/>
                <a:cs typeface="Arial" pitchFamily="34" charset="0"/>
              </a:rPr>
            </a:br>
            <a:br>
              <a:rPr lang="pt-BR" sz="4400" dirty="0"/>
            </a:br>
            <a:endParaRPr lang="pt-BR" sz="440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4511A68-275B-3EAF-178C-5A958AE21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267969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50756E1-A59A-7752-0558-BDAE380C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F8A86B4-03AD-3BC3-C837-2555EC404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905202"/>
              </p:ext>
            </p:extLst>
          </p:nvPr>
        </p:nvGraphicFramePr>
        <p:xfrm>
          <a:off x="467544" y="980728"/>
          <a:ext cx="7992887" cy="3907344"/>
        </p:xfrm>
        <a:graphic>
          <a:graphicData uri="http://schemas.openxmlformats.org/drawingml/2006/table">
            <a:tbl>
              <a:tblPr/>
              <a:tblGrid>
                <a:gridCol w="2358354">
                  <a:extLst>
                    <a:ext uri="{9D8B030D-6E8A-4147-A177-3AD203B41FA5}">
                      <a16:colId xmlns:a16="http://schemas.microsoft.com/office/drawing/2014/main" val="124438793"/>
                    </a:ext>
                  </a:extLst>
                </a:gridCol>
                <a:gridCol w="1415836">
                  <a:extLst>
                    <a:ext uri="{9D8B030D-6E8A-4147-A177-3AD203B41FA5}">
                      <a16:colId xmlns:a16="http://schemas.microsoft.com/office/drawing/2014/main" val="3705076639"/>
                    </a:ext>
                  </a:extLst>
                </a:gridCol>
                <a:gridCol w="1370562">
                  <a:extLst>
                    <a:ext uri="{9D8B030D-6E8A-4147-A177-3AD203B41FA5}">
                      <a16:colId xmlns:a16="http://schemas.microsoft.com/office/drawing/2014/main" val="1459858158"/>
                    </a:ext>
                  </a:extLst>
                </a:gridCol>
                <a:gridCol w="1415836">
                  <a:extLst>
                    <a:ext uri="{9D8B030D-6E8A-4147-A177-3AD203B41FA5}">
                      <a16:colId xmlns:a16="http://schemas.microsoft.com/office/drawing/2014/main" val="2776413440"/>
                    </a:ext>
                  </a:extLst>
                </a:gridCol>
                <a:gridCol w="1432299">
                  <a:extLst>
                    <a:ext uri="{9D8B030D-6E8A-4147-A177-3AD203B41FA5}">
                      <a16:colId xmlns:a16="http://schemas.microsoft.com/office/drawing/2014/main" val="3398649409"/>
                    </a:ext>
                  </a:extLst>
                </a:gridCol>
              </a:tblGrid>
              <a:tr h="38064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 e Despesas - PNATE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061526"/>
                  </a:ext>
                </a:extLst>
              </a:tr>
              <a:tr h="35787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Período:  Janeiro a Abril 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382332"/>
                  </a:ext>
                </a:extLst>
              </a:tr>
              <a:tr h="6409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Aplicação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PAGA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903449"/>
                  </a:ext>
                </a:extLst>
              </a:tr>
              <a:tr h="4554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INICIAL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000742"/>
                  </a:ext>
                </a:extLst>
              </a:tr>
              <a:tr h="435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125,47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430899"/>
                  </a:ext>
                </a:extLst>
              </a:tr>
              <a:tr h="435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848433"/>
                  </a:ext>
                </a:extLst>
              </a:tr>
              <a:tr h="435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Março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42.692,02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758661"/>
                  </a:ext>
                </a:extLst>
              </a:tr>
              <a:tr h="435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159,85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32.907,78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9.944,09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239189"/>
                  </a:ext>
                </a:extLst>
              </a:tr>
              <a:tr h="3285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32.907,78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9.944,09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994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38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1E3F8DE-7268-2DF8-5CD1-A59BCE96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98D7DA8-4C36-EA2A-4BCD-F5560CE2B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095606"/>
              </p:ext>
            </p:extLst>
          </p:nvPr>
        </p:nvGraphicFramePr>
        <p:xfrm>
          <a:off x="457200" y="1628800"/>
          <a:ext cx="8229601" cy="3547382"/>
        </p:xfrm>
        <a:graphic>
          <a:graphicData uri="http://schemas.openxmlformats.org/drawingml/2006/table">
            <a:tbl>
              <a:tblPr/>
              <a:tblGrid>
                <a:gridCol w="1500839">
                  <a:extLst>
                    <a:ext uri="{9D8B030D-6E8A-4147-A177-3AD203B41FA5}">
                      <a16:colId xmlns:a16="http://schemas.microsoft.com/office/drawing/2014/main" val="287317525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3328875450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013859255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664461311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4176858445"/>
                    </a:ext>
                  </a:extLst>
                </a:gridCol>
                <a:gridCol w="1513346">
                  <a:extLst>
                    <a:ext uri="{9D8B030D-6E8A-4147-A177-3AD203B41FA5}">
                      <a16:colId xmlns:a16="http://schemas.microsoft.com/office/drawing/2014/main" val="482711538"/>
                    </a:ext>
                  </a:extLst>
                </a:gridCol>
              </a:tblGrid>
              <a:tr h="35332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724923"/>
                  </a:ext>
                </a:extLst>
              </a:tr>
              <a:tr h="273538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Transporte escolar Federal - PNATE</a:t>
                      </a:r>
                    </a:p>
                  </a:txBody>
                  <a:tcPr marL="9395" marR="9395" marT="93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66363"/>
                  </a:ext>
                </a:extLst>
              </a:tr>
              <a:tr h="27353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152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99931"/>
                  </a:ext>
                </a:extLst>
              </a:tr>
              <a:tr h="27353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189333"/>
                  </a:ext>
                </a:extLst>
              </a:tr>
              <a:tr h="270247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01/2025 - 04/2025</a:t>
                      </a:r>
                    </a:p>
                  </a:txBody>
                  <a:tcPr marL="9395" marR="9395" marT="93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89172"/>
                  </a:ext>
                </a:extLst>
              </a:tr>
              <a:tr h="30773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392299"/>
                  </a:ext>
                </a:extLst>
              </a:tr>
              <a:tr h="4331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Janeiro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Fevereiro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Março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714311"/>
                  </a:ext>
                </a:extLst>
              </a:tr>
              <a:tr h="39891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32.910,78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32.910,78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79061"/>
                  </a:ext>
                </a:extLst>
              </a:tr>
              <a:tr h="5584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32.910,78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32.910,78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50036"/>
                  </a:ext>
                </a:extLst>
              </a:tr>
              <a:tr h="169969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– 08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968729"/>
                  </a:ext>
                </a:extLst>
              </a:tr>
              <a:tr h="227948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152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645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944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11560" y="260648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r>
              <a:rPr lang="pt-BR" sz="44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BALANCETE FINANCEIRO POR FONTE DE RECURSO</a:t>
            </a:r>
          </a:p>
          <a:p>
            <a:pPr algn="ctr"/>
            <a:br>
              <a:rPr lang="pt-BR" sz="15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endParaRPr lang="pt-BR" sz="15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Fonte de Recurso 152 </a:t>
            </a: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Programa Nacional do Transporte Escolar </a:t>
            </a:r>
          </a:p>
          <a:p>
            <a:pPr algn="ctr"/>
            <a:endParaRPr lang="pt-BR" sz="32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PNATE</a:t>
            </a:r>
            <a:br>
              <a:rPr lang="pt-BR" sz="5400" dirty="0">
                <a:solidFill>
                  <a:srgbClr val="2F5897"/>
                </a:solidFill>
                <a:ea typeface="+mj-ea"/>
                <a:cs typeface="+mj-cs"/>
              </a:rPr>
            </a:b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7D36E96-1E52-3C55-B911-1CFE8296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1763478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C4B58D-2C20-AC77-5B74-79A2649FF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EF74296-DEDE-3AF5-0929-8EE96CFFC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789961"/>
              </p:ext>
            </p:extLst>
          </p:nvPr>
        </p:nvGraphicFramePr>
        <p:xfrm>
          <a:off x="647564" y="404664"/>
          <a:ext cx="7848871" cy="5841169"/>
        </p:xfrm>
        <a:graphic>
          <a:graphicData uri="http://schemas.openxmlformats.org/drawingml/2006/table">
            <a:tbl>
              <a:tblPr/>
              <a:tblGrid>
                <a:gridCol w="6223775">
                  <a:extLst>
                    <a:ext uri="{9D8B030D-6E8A-4147-A177-3AD203B41FA5}">
                      <a16:colId xmlns:a16="http://schemas.microsoft.com/office/drawing/2014/main" val="3240364753"/>
                    </a:ext>
                  </a:extLst>
                </a:gridCol>
                <a:gridCol w="1625096">
                  <a:extLst>
                    <a:ext uri="{9D8B030D-6E8A-4147-A177-3AD203B41FA5}">
                      <a16:colId xmlns:a16="http://schemas.microsoft.com/office/drawing/2014/main" val="2026678296"/>
                    </a:ext>
                  </a:extLst>
                </a:gridCol>
              </a:tblGrid>
              <a:tr h="194753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228000"/>
                  </a:ext>
                </a:extLst>
              </a:tr>
              <a:tr h="26291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DEMONSTRATIVO DA MOVIMENTAÇÃO FINANCEIRA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598445"/>
                  </a:ext>
                </a:extLst>
              </a:tr>
              <a:tr h="1947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55014"/>
                  </a:ext>
                </a:extLst>
              </a:tr>
              <a:tr h="2044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</a:t>
                      </a:r>
                    </a:p>
                  </a:txBody>
                  <a:tcPr marL="68947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294706"/>
                  </a:ext>
                </a:extLst>
              </a:tr>
              <a:tr h="2044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68947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03875"/>
                  </a:ext>
                </a:extLst>
              </a:tr>
              <a:tr h="27265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Nacional do Transporte Escolar – PNATE – 152.</a:t>
                      </a:r>
                    </a:p>
                  </a:txBody>
                  <a:tcPr marL="68947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235218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124,52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867048"/>
                  </a:ext>
                </a:extLst>
              </a:tr>
              <a:tr h="25183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051936"/>
                  </a:ext>
                </a:extLst>
              </a:tr>
              <a:tr h="2823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Orçamentária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917079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(II)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068347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197,32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885538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(II+III)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42.727,35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805589"/>
                  </a:ext>
                </a:extLst>
              </a:tr>
              <a:tr h="2518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89073"/>
                  </a:ext>
                </a:extLst>
              </a:tr>
              <a:tr h="2823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430614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32.907,78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124190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exercícios anteriores Pagas (VI)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554083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Pago (VII) = (V+VI)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32.907,78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28989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Banco (VIII) = (I+IV-VII)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9.944,09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70223"/>
                  </a:ext>
                </a:extLst>
              </a:tr>
              <a:tr h="2518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690682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688058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Ex. Anteriores (X)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715054"/>
                  </a:ext>
                </a:extLst>
              </a:tr>
              <a:tr h="28239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Finan. Gerencial (XI) = (VIII-IX-X)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9.941,09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144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88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3868" y="260648"/>
            <a:ext cx="7756263" cy="5616624"/>
          </a:xfrm>
        </p:spPr>
        <p:txBody>
          <a:bodyPr/>
          <a:lstStyle/>
          <a:p>
            <a:pPr algn="ctr"/>
            <a:r>
              <a:rPr lang="pt-BR" dirty="0">
                <a:latin typeface="Arial" pitchFamily="34" charset="0"/>
                <a:cs typeface="Arial" pitchFamily="34" charset="0"/>
              </a:rPr>
              <a:t>Demonstrativo de 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RECEITAS e DESPESA</a:t>
            </a:r>
            <a:br>
              <a:rPr lang="pt-BR" dirty="0"/>
            </a:br>
            <a:r>
              <a:rPr lang="pt-BR" dirty="0"/>
              <a:t> </a:t>
            </a:r>
            <a:br>
              <a:rPr lang="pt-BR" sz="4400" dirty="0"/>
            </a:br>
            <a:r>
              <a:rPr lang="pt-BR" sz="4400" dirty="0">
                <a:latin typeface="Arial" pitchFamily="34" charset="0"/>
                <a:cs typeface="Arial" pitchFamily="34" charset="0"/>
              </a:rPr>
              <a:t>Transporte Escolar Estadual  PETE 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CB04FC4-AECC-F563-4BAA-72E942D2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565238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384C55-1C1F-33BC-0BC9-20367B51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1º Quadrimestre de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C93B685-28A5-2D1F-C179-D0146AD9F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118987"/>
              </p:ext>
            </p:extLst>
          </p:nvPr>
        </p:nvGraphicFramePr>
        <p:xfrm>
          <a:off x="683568" y="548680"/>
          <a:ext cx="7920879" cy="3744418"/>
        </p:xfrm>
        <a:graphic>
          <a:graphicData uri="http://schemas.openxmlformats.org/drawingml/2006/table">
            <a:tbl>
              <a:tblPr/>
              <a:tblGrid>
                <a:gridCol w="2299031">
                  <a:extLst>
                    <a:ext uri="{9D8B030D-6E8A-4147-A177-3AD203B41FA5}">
                      <a16:colId xmlns:a16="http://schemas.microsoft.com/office/drawing/2014/main" val="699864090"/>
                    </a:ext>
                  </a:extLst>
                </a:gridCol>
                <a:gridCol w="1329127">
                  <a:extLst>
                    <a:ext uri="{9D8B030D-6E8A-4147-A177-3AD203B41FA5}">
                      <a16:colId xmlns:a16="http://schemas.microsoft.com/office/drawing/2014/main" val="3036172284"/>
                    </a:ext>
                  </a:extLst>
                </a:gridCol>
                <a:gridCol w="1329127">
                  <a:extLst>
                    <a:ext uri="{9D8B030D-6E8A-4147-A177-3AD203B41FA5}">
                      <a16:colId xmlns:a16="http://schemas.microsoft.com/office/drawing/2014/main" val="2239784604"/>
                    </a:ext>
                  </a:extLst>
                </a:gridCol>
                <a:gridCol w="1329127">
                  <a:extLst>
                    <a:ext uri="{9D8B030D-6E8A-4147-A177-3AD203B41FA5}">
                      <a16:colId xmlns:a16="http://schemas.microsoft.com/office/drawing/2014/main" val="2343440095"/>
                    </a:ext>
                  </a:extLst>
                </a:gridCol>
                <a:gridCol w="1634467">
                  <a:extLst>
                    <a:ext uri="{9D8B030D-6E8A-4147-A177-3AD203B41FA5}">
                      <a16:colId xmlns:a16="http://schemas.microsoft.com/office/drawing/2014/main" val="1526402748"/>
                    </a:ext>
                  </a:extLst>
                </a:gridCol>
              </a:tblGrid>
              <a:tr h="30571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 e Despesas - PETE - fonte - 149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814018"/>
                  </a:ext>
                </a:extLst>
              </a:tr>
              <a:tr h="30571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Período:  Janeiro a Abril 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812471"/>
                  </a:ext>
                </a:extLst>
              </a:tr>
              <a:tr h="5992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Aplicação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PAGA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131328"/>
                  </a:ext>
                </a:extLst>
              </a:tr>
              <a:tr h="3424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INICIAL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33.054,58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560064"/>
                  </a:ext>
                </a:extLst>
              </a:tr>
              <a:tr h="3277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28.327,54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253,10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61.635,22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12969"/>
                  </a:ext>
                </a:extLst>
              </a:tr>
              <a:tr h="3277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459,19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62.094,41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61767"/>
                  </a:ext>
                </a:extLst>
              </a:tr>
              <a:tr h="3277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Março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28.327,54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564,45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90.986,40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229558"/>
                  </a:ext>
                </a:extLst>
              </a:tr>
              <a:tr h="3277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28.327,54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824,64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120.138,58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10715"/>
                  </a:ext>
                </a:extLst>
              </a:tr>
              <a:tr h="3057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84.982,62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2.101,38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120.138,58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409237"/>
                  </a:ext>
                </a:extLst>
              </a:tr>
              <a:tr h="3057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615046"/>
                  </a:ext>
                </a:extLst>
              </a:tr>
              <a:tr h="2690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366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28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2114</TotalTime>
  <Words>763</Words>
  <Application>Microsoft Office PowerPoint</Application>
  <PresentationFormat>Apresentação na tela (4:3)</PresentationFormat>
  <Paragraphs>304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Lucida Sans Unicode</vt:lpstr>
      <vt:lpstr>Verdana</vt:lpstr>
      <vt:lpstr>Wingdings 2</vt:lpstr>
      <vt:lpstr>Wingdings 3</vt:lpstr>
      <vt:lpstr>Concurso</vt:lpstr>
      <vt:lpstr>PRESTAÇÃO DE CONTAS 1º Quadrimestre de 2025</vt:lpstr>
      <vt:lpstr>Apresentação do PowerPoint</vt:lpstr>
      <vt:lpstr> Demonstrativo de  RECEITAS e DESPESAS   Programa Nacional do Transporte Escolar PNATE   </vt:lpstr>
      <vt:lpstr>Apresentação do PowerPoint</vt:lpstr>
      <vt:lpstr>Apresentação do PowerPoint</vt:lpstr>
      <vt:lpstr>Apresentação do PowerPoint</vt:lpstr>
      <vt:lpstr>Apresentação do PowerPoint</vt:lpstr>
      <vt:lpstr>Demonstrativo de  RECEITAS e DESPESA   Transporte Escolar Estadual  PETE </vt:lpstr>
      <vt:lpstr>Apresentação do PowerPoint</vt:lpstr>
      <vt:lpstr>Apresentação do PowerPoint</vt:lpstr>
      <vt:lpstr>Apresentação do PowerPoint</vt:lpstr>
      <vt:lpstr>Apresentação do PowerPoint</vt:lpstr>
      <vt:lpstr>OBRIGADO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</dc:title>
  <dc:creator>User</dc:creator>
  <cp:lastModifiedBy>DEBORA</cp:lastModifiedBy>
  <cp:revision>140</cp:revision>
  <cp:lastPrinted>2016-06-09T10:51:15Z</cp:lastPrinted>
  <dcterms:created xsi:type="dcterms:W3CDTF">2016-06-08T16:37:17Z</dcterms:created>
  <dcterms:modified xsi:type="dcterms:W3CDTF">2025-05-28T16:23:01Z</dcterms:modified>
</cp:coreProperties>
</file>