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0" r:id="rId3"/>
    <p:sldId id="294" r:id="rId4"/>
    <p:sldId id="291" r:id="rId5"/>
    <p:sldId id="301" r:id="rId6"/>
    <p:sldId id="314" r:id="rId7"/>
    <p:sldId id="308" r:id="rId8"/>
    <p:sldId id="312" r:id="rId9"/>
    <p:sldId id="309" r:id="rId10"/>
    <p:sldId id="305" r:id="rId11"/>
    <p:sldId id="313" r:id="rId12"/>
    <p:sldId id="311" r:id="rId13"/>
    <p:sldId id="296" r:id="rId14"/>
    <p:sldId id="297" r:id="rId15"/>
    <p:sldId id="299" r:id="rId16"/>
    <p:sldId id="310" r:id="rId17"/>
    <p:sldId id="281" r:id="rId18"/>
  </p:sldIdLst>
  <p:sldSz cx="9144000" cy="6858000" type="screen4x3"/>
  <p:notesSz cx="7008813" cy="9294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NA" initials="M" lastIdx="2" clrIdx="0">
    <p:extLst>
      <p:ext uri="{19B8F6BF-5375-455C-9EA6-DF929625EA0E}">
        <p15:presenceInfo xmlns:p15="http://schemas.microsoft.com/office/powerpoint/2012/main" userId="MARI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5037" autoAdjust="0"/>
  </p:normalViewPr>
  <p:slideViewPr>
    <p:cSldViewPr>
      <p:cViewPr varScale="1">
        <p:scale>
          <a:sx n="73" d="100"/>
          <a:sy n="73" d="100"/>
        </p:scale>
        <p:origin x="18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6355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039" y="0"/>
            <a:ext cx="3037152" cy="466355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2A1AF161-0849-40EB-948E-453A7289DA9A}" type="datetimeFigureOut">
              <a:rPr lang="pt-BR" smtClean="0"/>
              <a:t>28/05/2025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28460"/>
            <a:ext cx="3037152" cy="466354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r>
              <a:rPr lang="pt-BR"/>
              <a:t>1°Quadrimestre -  2023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039" y="8828460"/>
            <a:ext cx="3037152" cy="466354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1DD451F1-B5F2-4EAB-B4AB-32F14E04B6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2503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039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14631357-47F2-4629-A460-C433B010D0A8}" type="datetimeFigureOut">
              <a:rPr lang="pt-BR" smtClean="0"/>
              <a:t>28/05/2025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9" tIns="46580" rIns="93159" bIns="4658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0882" y="4415036"/>
            <a:ext cx="5607050" cy="4182666"/>
          </a:xfrm>
          <a:prstGeom prst="rect">
            <a:avLst/>
          </a:prstGeom>
        </p:spPr>
        <p:txBody>
          <a:bodyPr vert="horz" lIns="93159" tIns="46580" rIns="93159" bIns="4658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r>
              <a:rPr lang="pt-BR"/>
              <a:t>1°Quadrimestre -  2023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039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938D8A90-E28D-4149-8C92-B70D07EEE8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0770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9100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921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685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677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4105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00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5D977C-4325-41BF-92F0-DAE4F22B3B8B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3° Quadrimestre -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221D0-CE7D-48A5-850B-9C5B54492D28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5DED6-8F59-4E7A-B7FF-DE6AA00EBCCC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7CEC-2760-462D-AD4C-B9F562F13699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2D138-6167-45A9-8C28-E7310C702A7E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8630A-5312-4C35-9854-411D360BCAE2}" type="datetime1">
              <a:rPr lang="pt-BR" smtClean="0"/>
              <a:t>28/05/2025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0904A-6E65-4583-B3A7-0B17DD855060}" type="datetime1">
              <a:rPr lang="pt-BR" smtClean="0"/>
              <a:t>28/05/2025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742B-016A-4783-B039-61454B79024F}" type="datetime1">
              <a:rPr lang="pt-BR" smtClean="0"/>
              <a:t>28/05/2025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A2E2-A68C-4011-BB61-8E15FB0E2F4A}" type="datetime1">
              <a:rPr lang="pt-BR" smtClean="0"/>
              <a:t>28/05/2025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97F20-5DE1-4184-9CF8-C0328A32FD1D}" type="datetime1">
              <a:rPr lang="pt-BR" smtClean="0"/>
              <a:t>28/05/2025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FA56-5B11-488D-A5CF-8A1239037A14}" type="datetime1">
              <a:rPr lang="pt-BR" smtClean="0"/>
              <a:t>28/05/2025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5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0D8F27A-44C4-4BDC-A27A-3E41F16F4EDF}" type="datetime1">
              <a:rPr lang="pt-BR" smtClean="0"/>
              <a:t>28/05/2025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pt-BR"/>
              <a:t>3° Quadrimestre -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)%20DESPESAS%20RESUMO%20DE%20SAL&#193;RIOS/101%20-%20Relat&#243;rio%20de%20empenhos%20por%20data%20de%20emiss&#227;o%20-%20jan-abr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827584" y="713946"/>
            <a:ext cx="7488831" cy="2405774"/>
          </a:xfrm>
        </p:spPr>
        <p:txBody>
          <a:bodyPr/>
          <a:lstStyle/>
          <a:p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</a:rPr>
              <a:t>PRESTAÇÃO DE CONTAS</a:t>
            </a:r>
            <a:b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</a:rPr>
            </a:br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</a:rPr>
              <a:t>1</a:t>
            </a:r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  <a:latin typeface="Elephant" panose="02020904090505020303" pitchFamily="18" charset="0"/>
                <a:cs typeface="Angsana New" panose="02020603050405020304" pitchFamily="18" charset="-34"/>
              </a:rPr>
              <a:t>º</a:t>
            </a:r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</a:rPr>
              <a:t> Quadrimestre de </a:t>
            </a:r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  <a:latin typeface="Elephant" panose="02020904090505020303" pitchFamily="18" charset="0"/>
              </a:rPr>
              <a:t>2025</a:t>
            </a:r>
          </a:p>
        </p:txBody>
      </p:sp>
      <p:sp>
        <p:nvSpPr>
          <p:cNvPr id="6" name="AutoShape 2" descr="Resultado de imagem para criança e do adolescente 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933056"/>
            <a:ext cx="5040560" cy="2210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4293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253E025A-17E5-455F-E88C-2D438DCD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F1AC593-E4C2-1985-7A64-759169078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30787"/>
              </p:ext>
            </p:extLst>
          </p:nvPr>
        </p:nvGraphicFramePr>
        <p:xfrm>
          <a:off x="467544" y="1412776"/>
          <a:ext cx="8136902" cy="3480435"/>
        </p:xfrm>
        <a:graphic>
          <a:graphicData uri="http://schemas.openxmlformats.org/drawingml/2006/table">
            <a:tbl>
              <a:tblPr/>
              <a:tblGrid>
                <a:gridCol w="1609939">
                  <a:extLst>
                    <a:ext uri="{9D8B030D-6E8A-4147-A177-3AD203B41FA5}">
                      <a16:colId xmlns:a16="http://schemas.microsoft.com/office/drawing/2014/main" val="1089388740"/>
                    </a:ext>
                  </a:extLst>
                </a:gridCol>
                <a:gridCol w="1113541">
                  <a:extLst>
                    <a:ext uri="{9D8B030D-6E8A-4147-A177-3AD203B41FA5}">
                      <a16:colId xmlns:a16="http://schemas.microsoft.com/office/drawing/2014/main" val="1583440371"/>
                    </a:ext>
                  </a:extLst>
                </a:gridCol>
                <a:gridCol w="1261120">
                  <a:extLst>
                    <a:ext uri="{9D8B030D-6E8A-4147-A177-3AD203B41FA5}">
                      <a16:colId xmlns:a16="http://schemas.microsoft.com/office/drawing/2014/main" val="3896637870"/>
                    </a:ext>
                  </a:extLst>
                </a:gridCol>
                <a:gridCol w="1355032">
                  <a:extLst>
                    <a:ext uri="{9D8B030D-6E8A-4147-A177-3AD203B41FA5}">
                      <a16:colId xmlns:a16="http://schemas.microsoft.com/office/drawing/2014/main" val="110110818"/>
                    </a:ext>
                  </a:extLst>
                </a:gridCol>
                <a:gridCol w="1398635">
                  <a:extLst>
                    <a:ext uri="{9D8B030D-6E8A-4147-A177-3AD203B41FA5}">
                      <a16:colId xmlns:a16="http://schemas.microsoft.com/office/drawing/2014/main" val="1286952366"/>
                    </a:ext>
                  </a:extLst>
                </a:gridCol>
                <a:gridCol w="1398635">
                  <a:extLst>
                    <a:ext uri="{9D8B030D-6E8A-4147-A177-3AD203B41FA5}">
                      <a16:colId xmlns:a16="http://schemas.microsoft.com/office/drawing/2014/main" val="971455146"/>
                    </a:ext>
                  </a:extLst>
                </a:gridCol>
              </a:tblGrid>
              <a:tr h="29527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842258"/>
                  </a:ext>
                </a:extLst>
              </a:tr>
              <a:tr h="504825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Secretaria Municipal de Educação - Despesas da Manutenção do Ensino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14112"/>
                  </a:ext>
                </a:extLst>
              </a:tr>
              <a:tr h="2286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1039 - VAAT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519183"/>
                  </a:ext>
                </a:extLst>
              </a:tr>
              <a:tr h="228600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270550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 01/2025 – 04/2025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008968"/>
                  </a:ext>
                </a:extLst>
              </a:tr>
              <a:tr h="31432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de Capital Liquidadas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643467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Janeiro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Fevereiro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Março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1193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Equipamentos e Material Permanente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092091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1893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456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1039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879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64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B13284-1564-3670-8E30-9184C5B9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02508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C1BB906A-FFBA-25E3-DD65-82196A0E51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253267"/>
              </p:ext>
            </p:extLst>
          </p:nvPr>
        </p:nvGraphicFramePr>
        <p:xfrm>
          <a:off x="683568" y="548680"/>
          <a:ext cx="7776864" cy="5702708"/>
        </p:xfrm>
        <a:graphic>
          <a:graphicData uri="http://schemas.openxmlformats.org/drawingml/2006/table">
            <a:tbl>
              <a:tblPr/>
              <a:tblGrid>
                <a:gridCol w="5999295">
                  <a:extLst>
                    <a:ext uri="{9D8B030D-6E8A-4147-A177-3AD203B41FA5}">
                      <a16:colId xmlns:a16="http://schemas.microsoft.com/office/drawing/2014/main" val="2684840053"/>
                    </a:ext>
                  </a:extLst>
                </a:gridCol>
                <a:gridCol w="1777569">
                  <a:extLst>
                    <a:ext uri="{9D8B030D-6E8A-4147-A177-3AD203B41FA5}">
                      <a16:colId xmlns:a16="http://schemas.microsoft.com/office/drawing/2014/main" val="146564175"/>
                    </a:ext>
                  </a:extLst>
                </a:gridCol>
              </a:tblGrid>
              <a:tr h="28777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703607"/>
                  </a:ext>
                </a:extLst>
              </a:tr>
              <a:tr h="12710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009706"/>
                  </a:ext>
                </a:extLst>
              </a:tr>
              <a:tr h="2398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1040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387191"/>
                  </a:ext>
                </a:extLst>
              </a:tr>
              <a:tr h="2398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abril de 2025.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335404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 MDE  - Máximo 30%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192906"/>
                  </a:ext>
                </a:extLst>
              </a:tr>
              <a:tr h="29977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659491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407441"/>
                  </a:ext>
                </a:extLst>
              </a:tr>
              <a:tr h="2805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723452"/>
                  </a:ext>
                </a:extLst>
              </a:tr>
              <a:tr h="39784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336870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183.081,04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1888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47201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183.081,04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6924"/>
                  </a:ext>
                </a:extLst>
              </a:tr>
              <a:tr h="1662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991326"/>
                  </a:ext>
                </a:extLst>
              </a:tr>
              <a:tr h="28777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292261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103.059,38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888609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900563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103.059,38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600434"/>
                  </a:ext>
                </a:extLst>
              </a:tr>
              <a:tr h="21037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589400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80.021,66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72944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307394"/>
                  </a:ext>
                </a:extLst>
              </a:tr>
              <a:tr h="28777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80.021,66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931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445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253E025A-17E5-455F-E88C-2D438DCD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1° Quadrimestre </a:t>
            </a:r>
            <a:r>
              <a:rPr lang="pt-BR"/>
              <a:t>-  2025</a:t>
            </a: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2493453-B66D-AA13-3B44-01DE2D3E5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18118"/>
              </p:ext>
            </p:extLst>
          </p:nvPr>
        </p:nvGraphicFramePr>
        <p:xfrm>
          <a:off x="539552" y="1412776"/>
          <a:ext cx="8280920" cy="4066202"/>
        </p:xfrm>
        <a:graphic>
          <a:graphicData uri="http://schemas.openxmlformats.org/drawingml/2006/table">
            <a:tbl>
              <a:tblPr/>
              <a:tblGrid>
                <a:gridCol w="1312987">
                  <a:extLst>
                    <a:ext uri="{9D8B030D-6E8A-4147-A177-3AD203B41FA5}">
                      <a16:colId xmlns:a16="http://schemas.microsoft.com/office/drawing/2014/main" val="2372909997"/>
                    </a:ext>
                  </a:extLst>
                </a:gridCol>
                <a:gridCol w="1355237">
                  <a:extLst>
                    <a:ext uri="{9D8B030D-6E8A-4147-A177-3AD203B41FA5}">
                      <a16:colId xmlns:a16="http://schemas.microsoft.com/office/drawing/2014/main" val="1108861252"/>
                    </a:ext>
                  </a:extLst>
                </a:gridCol>
                <a:gridCol w="1355237">
                  <a:extLst>
                    <a:ext uri="{9D8B030D-6E8A-4147-A177-3AD203B41FA5}">
                      <a16:colId xmlns:a16="http://schemas.microsoft.com/office/drawing/2014/main" val="1183216492"/>
                    </a:ext>
                  </a:extLst>
                </a:gridCol>
                <a:gridCol w="1355237">
                  <a:extLst>
                    <a:ext uri="{9D8B030D-6E8A-4147-A177-3AD203B41FA5}">
                      <a16:colId xmlns:a16="http://schemas.microsoft.com/office/drawing/2014/main" val="2959251120"/>
                    </a:ext>
                  </a:extLst>
                </a:gridCol>
                <a:gridCol w="1355237">
                  <a:extLst>
                    <a:ext uri="{9D8B030D-6E8A-4147-A177-3AD203B41FA5}">
                      <a16:colId xmlns:a16="http://schemas.microsoft.com/office/drawing/2014/main" val="2330945851"/>
                    </a:ext>
                  </a:extLst>
                </a:gridCol>
                <a:gridCol w="1546985">
                  <a:extLst>
                    <a:ext uri="{9D8B030D-6E8A-4147-A177-3AD203B41FA5}">
                      <a16:colId xmlns:a16="http://schemas.microsoft.com/office/drawing/2014/main" val="2758354399"/>
                    </a:ext>
                  </a:extLst>
                </a:gridCol>
              </a:tblGrid>
              <a:tr h="30948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54203"/>
                  </a:ext>
                </a:extLst>
              </a:tr>
              <a:tr h="239601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Sec. Municipal de Educação - Despesas Profissionais da Educação</a:t>
                      </a:r>
                    </a:p>
                  </a:txBody>
                  <a:tcPr marL="9136" marR="9136" marT="91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122276"/>
                  </a:ext>
                </a:extLst>
              </a:tr>
              <a:tr h="239601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1040 - VAAR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529000"/>
                  </a:ext>
                </a:extLst>
              </a:tr>
              <a:tr h="239601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354720"/>
                  </a:ext>
                </a:extLst>
              </a:tr>
              <a:tr h="233610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 01/2025 - 04/2025</a:t>
                      </a:r>
                    </a:p>
                  </a:txBody>
                  <a:tcPr marL="9136" marR="9136" marT="913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418525"/>
                  </a:ext>
                </a:extLst>
              </a:tr>
              <a:tr h="32945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621885"/>
                  </a:ext>
                </a:extLst>
              </a:tr>
              <a:tr h="3793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Janeiro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Fevereiro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Março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729327"/>
                  </a:ext>
                </a:extLst>
              </a:tr>
              <a:tr h="3430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Vencimentos e vantagens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22.503,16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20.679,48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20.345,57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20.449,84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83.978,05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257042"/>
                  </a:ext>
                </a:extLst>
              </a:tr>
              <a:tr h="3430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Serviços Extraordinários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627,32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567,67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1.194,99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273980"/>
                  </a:ext>
                </a:extLst>
              </a:tr>
              <a:tr h="3430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Obrigações Patronais - RPPS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4.725,67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4.342,69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4.404,30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4.413,68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17.886,34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536493"/>
                  </a:ext>
                </a:extLst>
              </a:tr>
              <a:tr h="4891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27.228,83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25.022,17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25.377,19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25.431,19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103.059,38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8850"/>
                  </a:ext>
                </a:extLst>
              </a:tr>
              <a:tr h="1996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 Função 12</a:t>
                      </a: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320756"/>
                  </a:ext>
                </a:extLst>
              </a:tr>
              <a:tr h="199667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1040</a:t>
                      </a: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698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098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510505" y="812898"/>
            <a:ext cx="835292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solidFill>
                  <a:schemeClr val="tx2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Demonstrativo das Receitas e Despesas com Manutenção do Ensino – MDE</a:t>
            </a:r>
            <a:r>
              <a:rPr lang="pt-BR" sz="4900" dirty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pt-BR" dirty="0"/>
              <a:t>	</a:t>
            </a:r>
          </a:p>
          <a:p>
            <a:pPr algn="just"/>
            <a:r>
              <a:rPr lang="pt-BR" dirty="0"/>
              <a:t>	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ED381D6-90F4-405B-B580-2639380D0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44635"/>
            <a:ext cx="9144000" cy="2542207"/>
          </a:xfrm>
          <a:prstGeom prst="rect">
            <a:avLst/>
          </a:prstGeom>
        </p:spPr>
      </p:pic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2B1E527-B9DE-BE94-BCC9-7B0E65768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3° Quadrimestre -  2024</a:t>
            </a:r>
          </a:p>
        </p:txBody>
      </p:sp>
    </p:spTree>
    <p:extLst>
      <p:ext uri="{BB962C8B-B14F-4D97-AF65-F5344CB8AC3E}">
        <p14:creationId xmlns:p14="http://schemas.microsoft.com/office/powerpoint/2010/main" val="4157765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E3B3453-6000-B694-DD71-745E49D6F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33606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D42E945-3DE9-EFEA-67C9-14396D77A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373281"/>
              </p:ext>
            </p:extLst>
          </p:nvPr>
        </p:nvGraphicFramePr>
        <p:xfrm>
          <a:off x="683568" y="164147"/>
          <a:ext cx="7776864" cy="6295383"/>
        </p:xfrm>
        <a:graphic>
          <a:graphicData uri="http://schemas.openxmlformats.org/drawingml/2006/table">
            <a:tbl>
              <a:tblPr/>
              <a:tblGrid>
                <a:gridCol w="4343740">
                  <a:extLst>
                    <a:ext uri="{9D8B030D-6E8A-4147-A177-3AD203B41FA5}">
                      <a16:colId xmlns:a16="http://schemas.microsoft.com/office/drawing/2014/main" val="1087508638"/>
                    </a:ext>
                  </a:extLst>
                </a:gridCol>
                <a:gridCol w="3433124">
                  <a:extLst>
                    <a:ext uri="{9D8B030D-6E8A-4147-A177-3AD203B41FA5}">
                      <a16:colId xmlns:a16="http://schemas.microsoft.com/office/drawing/2014/main" val="607262743"/>
                    </a:ext>
                  </a:extLst>
                </a:gridCol>
              </a:tblGrid>
              <a:tr h="70129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Demonstrativo das receitas e despesas com manutenção do ensino - MDE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413324"/>
                  </a:ext>
                </a:extLst>
              </a:tr>
              <a:tr h="2376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Secretaria de Educação - 1º Quadrimestre de 2025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957099"/>
                  </a:ext>
                </a:extLst>
              </a:tr>
              <a:tr h="17293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RREO - ANEXO 8 (LDB, art.72)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02185"/>
                  </a:ext>
                </a:extLst>
              </a:tr>
              <a:tr h="32939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IMPOST0S E TRANSFERÊNCIAS CONSTITUCIONAIS</a:t>
                      </a:r>
                    </a:p>
                  </a:txBody>
                  <a:tcPr marL="6098" marR="6098" marT="6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017382"/>
                  </a:ext>
                </a:extLst>
              </a:tr>
              <a:tr h="23057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JANEIRO/ABRIL 2025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497376"/>
                  </a:ext>
                </a:extLst>
              </a:tr>
              <a:tr h="2305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IMPOSTOS MUNICIPAIS 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506044"/>
                  </a:ext>
                </a:extLst>
              </a:tr>
              <a:tr h="23057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IPTU - IRRF - ITBI - ISSQN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2.416.032,39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075818"/>
                  </a:ext>
                </a:extLst>
              </a:tr>
              <a:tr h="17967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622951"/>
                  </a:ext>
                </a:extLst>
              </a:tr>
              <a:tr h="17967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TRANSFERÊNCIAS DA UNIÃO (II)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662031"/>
                  </a:ext>
                </a:extLst>
              </a:tr>
              <a:tr h="17967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FPM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8.800.590,49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278217"/>
                  </a:ext>
                </a:extLst>
              </a:tr>
              <a:tr h="17967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ITR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034036"/>
                  </a:ext>
                </a:extLst>
              </a:tr>
              <a:tr h="17967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TRANSF;  FIN; ICMS  DESON;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68586"/>
                  </a:ext>
                </a:extLst>
              </a:tr>
              <a:tr h="17967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678092"/>
                  </a:ext>
                </a:extLst>
              </a:tr>
              <a:tr h="179673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TRANSFERÊNCIAS DO ESTADO (III)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207596"/>
                  </a:ext>
                </a:extLst>
              </a:tr>
              <a:tr h="17967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ICMS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6.067.320,79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974688"/>
                  </a:ext>
                </a:extLst>
              </a:tr>
              <a:tr h="17967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IPVA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913505"/>
                  </a:ext>
                </a:extLst>
              </a:tr>
              <a:tr h="17967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IPI - EXPORT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906389"/>
                  </a:ext>
                </a:extLst>
              </a:tr>
              <a:tr h="17967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656848"/>
                  </a:ext>
                </a:extLst>
              </a:tr>
              <a:tr h="20587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(I+II+III)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17.283.943,67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012554"/>
                  </a:ext>
                </a:extLst>
              </a:tr>
              <a:tr h="17967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MÍNIMO CONSTITUCIONAL 25%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4.320.985,92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095311"/>
                  </a:ext>
                </a:extLst>
              </a:tr>
              <a:tr h="17967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939751"/>
                  </a:ext>
                </a:extLst>
              </a:tr>
              <a:tr h="2376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APLICADAS EM EDUCAÇÃO</a:t>
                      </a:r>
                    </a:p>
                  </a:txBody>
                  <a:tcPr marL="6098" marR="6098" marT="6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20834"/>
                  </a:ext>
                </a:extLst>
              </a:tr>
              <a:tr h="23057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APURADOS NO PERÍODO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3.221.303,64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785587"/>
                  </a:ext>
                </a:extLst>
              </a:tr>
              <a:tr h="23763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PARTICIPAÇÃO DAS DESPESAS COM ENSINO</a:t>
                      </a:r>
                    </a:p>
                  </a:txBody>
                  <a:tcPr marL="6098" marR="6098" marT="6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348874"/>
                  </a:ext>
                </a:extLst>
              </a:tr>
              <a:tr h="18116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DE APLICAÇÃO NOS PERÍODOS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18,64%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377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694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5951FD0D-0681-EA11-16C2-57AC0EA0E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44004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396F57B7-E43C-595A-6C2A-5DABB31E45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628346"/>
              </p:ext>
            </p:extLst>
          </p:nvPr>
        </p:nvGraphicFramePr>
        <p:xfrm>
          <a:off x="755576" y="404664"/>
          <a:ext cx="7704856" cy="5968559"/>
        </p:xfrm>
        <a:graphic>
          <a:graphicData uri="http://schemas.openxmlformats.org/drawingml/2006/table">
            <a:tbl>
              <a:tblPr/>
              <a:tblGrid>
                <a:gridCol w="4335309">
                  <a:extLst>
                    <a:ext uri="{9D8B030D-6E8A-4147-A177-3AD203B41FA5}">
                      <a16:colId xmlns:a16="http://schemas.microsoft.com/office/drawing/2014/main" val="1741205631"/>
                    </a:ext>
                  </a:extLst>
                </a:gridCol>
                <a:gridCol w="3369547">
                  <a:extLst>
                    <a:ext uri="{9D8B030D-6E8A-4147-A177-3AD203B41FA5}">
                      <a16:colId xmlns:a16="http://schemas.microsoft.com/office/drawing/2014/main" val="4078877647"/>
                    </a:ext>
                  </a:extLst>
                </a:gridCol>
              </a:tblGrid>
              <a:tr h="28387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</a:t>
                      </a:r>
                    </a:p>
                  </a:txBody>
                  <a:tcPr marL="6759" marR="6759" marT="6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510223"/>
                  </a:ext>
                </a:extLst>
              </a:tr>
              <a:tr h="13653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168121"/>
                  </a:ext>
                </a:extLst>
              </a:tr>
              <a:tr h="21628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</a:t>
                      </a:r>
                    </a:p>
                  </a:txBody>
                  <a:tcPr marL="6759" marR="6759" marT="67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4.547.238,68</a:t>
                      </a: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100660"/>
                  </a:ext>
                </a:extLst>
              </a:tr>
              <a:tr h="21628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 - VAAF</a:t>
                      </a:r>
                    </a:p>
                  </a:txBody>
                  <a:tcPr marL="6759" marR="6759" marT="67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085139"/>
                  </a:ext>
                </a:extLst>
              </a:tr>
              <a:tr h="21628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 - VAAT</a:t>
                      </a:r>
                    </a:p>
                  </a:txBody>
                  <a:tcPr marL="6759" marR="6759" marT="67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602.898,60</a:t>
                      </a: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28996"/>
                  </a:ext>
                </a:extLst>
              </a:tr>
              <a:tr h="21628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 - VAAR</a:t>
                      </a:r>
                    </a:p>
                  </a:txBody>
                  <a:tcPr marL="6759" marR="6759" marT="67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183.081,04</a:t>
                      </a: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997007"/>
                  </a:ext>
                </a:extLst>
              </a:tr>
              <a:tr h="15545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FUNDEB</a:t>
                      </a:r>
                    </a:p>
                  </a:txBody>
                  <a:tcPr marL="6759" marR="6759" marT="67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5.333.218,32</a:t>
                      </a:r>
                    </a:p>
                  </a:txBody>
                  <a:tcPr marL="6759" marR="6759" marT="67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111980"/>
                  </a:ext>
                </a:extLst>
              </a:tr>
              <a:tr h="344704">
                <a:tc>
                  <a:txBody>
                    <a:bodyPr/>
                    <a:lstStyle/>
                    <a:p>
                      <a:pPr algn="l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218887"/>
                  </a:ext>
                </a:extLst>
              </a:tr>
              <a:tr h="14193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MÍNIMO CONSTITUCIONAL 70% NA REMUNERAÇÃO DOS PROFISSIONAIS DA EDUCAÇÃO BÁSICA</a:t>
                      </a:r>
                    </a:p>
                  </a:txBody>
                  <a:tcPr marL="6759" marR="6759" marT="67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3.605.096,10</a:t>
                      </a:r>
                    </a:p>
                  </a:txBody>
                  <a:tcPr marL="6759" marR="6759" marT="67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792211"/>
                  </a:ext>
                </a:extLst>
              </a:tr>
              <a:tr h="270356">
                <a:tc gridSpan="2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9" marR="6759" marT="6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544175"/>
                  </a:ext>
                </a:extLst>
              </a:tr>
              <a:tr h="12571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DESPESAS DO FUNDEB </a:t>
                      </a:r>
                    </a:p>
                  </a:txBody>
                  <a:tcPr marL="6759" marR="6759" marT="675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759" marR="6759" marT="675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654916"/>
                  </a:ext>
                </a:extLst>
              </a:tr>
              <a:tr h="270356">
                <a:tc>
                  <a:txBody>
                    <a:bodyPr/>
                    <a:lstStyle/>
                    <a:p>
                      <a:pPr algn="l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903010"/>
                  </a:ext>
                </a:extLst>
              </a:tr>
              <a:tr h="12571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PAGAMENTOS DOS PROFISSIONAIS DA EDUCAÇÃO</a:t>
                      </a:r>
                    </a:p>
                  </a:txBody>
                  <a:tcPr marL="6759" marR="6759" marT="675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3.335.985,08</a:t>
                      </a:r>
                    </a:p>
                  </a:txBody>
                  <a:tcPr marL="6759" marR="6759" marT="6759" marB="0" anchor="ctr"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45101080"/>
                  </a:ext>
                </a:extLst>
              </a:tr>
              <a:tr h="197811">
                <a:tc>
                  <a:txBody>
                    <a:bodyPr/>
                    <a:lstStyle/>
                    <a:p>
                      <a:pPr algn="l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979635"/>
                  </a:ext>
                </a:extLst>
              </a:tr>
              <a:tr h="13653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DE APLICAÇÃO NOS PERÍODOS</a:t>
                      </a:r>
                    </a:p>
                  </a:txBody>
                  <a:tcPr marL="6759" marR="6759" marT="67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64,77%</a:t>
                      </a:r>
                    </a:p>
                  </a:txBody>
                  <a:tcPr marL="6759" marR="6759" marT="67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290021"/>
                  </a:ext>
                </a:extLst>
              </a:tr>
              <a:tr h="270356">
                <a:tc gridSpan="2">
                  <a:txBody>
                    <a:bodyPr/>
                    <a:lstStyle/>
                    <a:p>
                      <a:pPr algn="ctr" fontAlgn="ctr"/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759" marR="6759" marT="6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259321"/>
                  </a:ext>
                </a:extLst>
              </a:tr>
              <a:tr h="15815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VALORES APURADOS ACIMA/ABAIXO DO MÍNIMO CONSTITUCIONAL </a:t>
                      </a:r>
                    </a:p>
                  </a:txBody>
                  <a:tcPr marL="6759" marR="6759" marT="675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59" marR="6759" marT="675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697248"/>
                  </a:ext>
                </a:extLst>
              </a:tr>
              <a:tr h="197811">
                <a:tc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9" marR="6759" marT="67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499062"/>
                  </a:ext>
                </a:extLst>
              </a:tr>
              <a:tr h="1978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R$</a:t>
                      </a:r>
                    </a:p>
                  </a:txBody>
                  <a:tcPr marL="6759" marR="6759" marT="67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-269.111,02</a:t>
                      </a:r>
                    </a:p>
                  </a:txBody>
                  <a:tcPr marL="6759" marR="6759" marT="67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10288"/>
                  </a:ext>
                </a:extLst>
              </a:tr>
              <a:tr h="1978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%</a:t>
                      </a:r>
                    </a:p>
                  </a:txBody>
                  <a:tcPr marL="6759" marR="6759" marT="67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-5,23%</a:t>
                      </a:r>
                    </a:p>
                  </a:txBody>
                  <a:tcPr marL="6759" marR="6759" marT="67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456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151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ABDD994A-F7DF-E522-24D8-D7943C9DB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88138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5815D9D2-117D-CE3D-93D0-319484E8A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752419"/>
              </p:ext>
            </p:extLst>
          </p:nvPr>
        </p:nvGraphicFramePr>
        <p:xfrm>
          <a:off x="683568" y="620688"/>
          <a:ext cx="7920880" cy="5589214"/>
        </p:xfrm>
        <a:graphic>
          <a:graphicData uri="http://schemas.openxmlformats.org/drawingml/2006/table">
            <a:tbl>
              <a:tblPr/>
              <a:tblGrid>
                <a:gridCol w="4424179">
                  <a:extLst>
                    <a:ext uri="{9D8B030D-6E8A-4147-A177-3AD203B41FA5}">
                      <a16:colId xmlns:a16="http://schemas.microsoft.com/office/drawing/2014/main" val="3888639477"/>
                    </a:ext>
                  </a:extLst>
                </a:gridCol>
                <a:gridCol w="3496701">
                  <a:extLst>
                    <a:ext uri="{9D8B030D-6E8A-4147-A177-3AD203B41FA5}">
                      <a16:colId xmlns:a16="http://schemas.microsoft.com/office/drawing/2014/main" val="309578653"/>
                    </a:ext>
                  </a:extLst>
                </a:gridCol>
              </a:tblGrid>
              <a:tr h="3372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DO FUNDEB - VAAT - EDUCAÇÃO INFANTIL</a:t>
                      </a:r>
                    </a:p>
                  </a:txBody>
                  <a:tcPr marL="8269" marR="8269" marT="82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432767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549676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MÍNIMO CONSTITUCIONAL DE 50%</a:t>
                      </a:r>
                    </a:p>
                  </a:txBody>
                  <a:tcPr marL="8269" marR="8269" marT="8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301.449,30</a:t>
                      </a:r>
                    </a:p>
                  </a:txBody>
                  <a:tcPr marL="8269" marR="8269" marT="8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327932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007955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COM EDUCAÇÃO INFANTIL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145.458,42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497768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660562"/>
                  </a:ext>
                </a:extLst>
              </a:tr>
              <a:tr h="3372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PARTICIPAÇÃO DAS DESPESAS COM FUNDEB - VAAT - EDUCAÇÃO INFANTIL</a:t>
                      </a:r>
                    </a:p>
                  </a:txBody>
                  <a:tcPr marL="8269" marR="8269" marT="82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653320"/>
                  </a:ext>
                </a:extLst>
              </a:tr>
              <a:tr h="20589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943111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DE APLICAÇÃO NOS PERÍODOS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24,13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107827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112114"/>
                  </a:ext>
                </a:extLst>
              </a:tr>
              <a:tr h="3372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DO FUNDEB - VAAT DESPESAS COM CAPITAL 15%</a:t>
                      </a:r>
                    </a:p>
                  </a:txBody>
                  <a:tcPr marL="8269" marR="8269" marT="82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681491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425473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DE CAPITAL (MÍNIMO EXIGIDO)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90.434,79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83698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966530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DE CAPITAL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894073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159523"/>
                  </a:ext>
                </a:extLst>
              </a:tr>
              <a:tr h="3372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PARTICIPAÇÃO DAS DESPESAS COM FUNDEB - VAAT - CAPITAL</a:t>
                      </a:r>
                    </a:p>
                  </a:txBody>
                  <a:tcPr marL="8269" marR="8269" marT="82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291057"/>
                  </a:ext>
                </a:extLst>
              </a:tr>
              <a:tr h="20589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105980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DE APLICAÇÃO NOS PERÍODOS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965508"/>
                  </a:ext>
                </a:extLst>
              </a:tr>
              <a:tr h="205898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Relatório Resumido da Execução Orçamentaria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8673522"/>
                  </a:ext>
                </a:extLst>
              </a:tr>
              <a:tr h="181274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Demonstrativo das Despesas com manutenção e desenvolvimento do ensino - MDE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505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546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4E9F2AA-943C-4F47-A0F7-452C6F417E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4" y="0"/>
            <a:ext cx="9144000" cy="6858000"/>
          </a:xfrm>
          <a:prstGeom prst="rect">
            <a:avLst/>
          </a:prstGeom>
        </p:spPr>
      </p:pic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49B6309B-A5C7-65CE-AF38-FCBF01DE3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1° Quadrimestre -  2025</a:t>
            </a:r>
          </a:p>
        </p:txBody>
      </p:sp>
    </p:spTree>
    <p:extLst>
      <p:ext uri="{BB962C8B-B14F-4D97-AF65-F5344CB8AC3E}">
        <p14:creationId xmlns:p14="http://schemas.microsoft.com/office/powerpoint/2010/main" val="27396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br>
              <a:rPr lang="pt-BR" sz="5400" dirty="0">
                <a:solidFill>
                  <a:srgbClr val="2F5897"/>
                </a:solidFill>
                <a:ea typeface="+mj-ea"/>
                <a:cs typeface="+mj-cs"/>
              </a:rPr>
            </a:br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D878499-DA66-AA7E-2F51-57BC7166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49390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E098D3ED-6607-A580-BE1F-1427EC9A27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987254"/>
              </p:ext>
            </p:extLst>
          </p:nvPr>
        </p:nvGraphicFramePr>
        <p:xfrm>
          <a:off x="683568" y="253014"/>
          <a:ext cx="7776864" cy="6115848"/>
        </p:xfrm>
        <a:graphic>
          <a:graphicData uri="http://schemas.openxmlformats.org/drawingml/2006/table">
            <a:tbl>
              <a:tblPr/>
              <a:tblGrid>
                <a:gridCol w="5999295">
                  <a:extLst>
                    <a:ext uri="{9D8B030D-6E8A-4147-A177-3AD203B41FA5}">
                      <a16:colId xmlns:a16="http://schemas.microsoft.com/office/drawing/2014/main" val="486100239"/>
                    </a:ext>
                  </a:extLst>
                </a:gridCol>
                <a:gridCol w="1777569">
                  <a:extLst>
                    <a:ext uri="{9D8B030D-6E8A-4147-A177-3AD203B41FA5}">
                      <a16:colId xmlns:a16="http://schemas.microsoft.com/office/drawing/2014/main" val="3924526116"/>
                    </a:ext>
                  </a:extLst>
                </a:gridCol>
              </a:tblGrid>
              <a:tr h="29884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440122"/>
                  </a:ext>
                </a:extLst>
              </a:tr>
              <a:tr h="1319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244576"/>
                  </a:ext>
                </a:extLst>
              </a:tr>
              <a:tr h="35815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101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517966"/>
                  </a:ext>
                </a:extLst>
              </a:tr>
              <a:tr h="24904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abril de 2025.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239126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714209"/>
                  </a:ext>
                </a:extLst>
              </a:tr>
              <a:tr h="3113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 Profissionais da Educação 70%.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84367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701526"/>
                  </a:ext>
                </a:extLst>
              </a:tr>
              <a:tr h="29137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87542"/>
                  </a:ext>
                </a:extLst>
              </a:tr>
              <a:tr h="32375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762067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3.617.988,12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156881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24.753,23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831636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3.642.741,35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423675"/>
                  </a:ext>
                </a:extLst>
              </a:tr>
              <a:tr h="17268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483686"/>
                  </a:ext>
                </a:extLst>
              </a:tr>
              <a:tr h="29884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660577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3.192.216,66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426122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843908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3.192.216,66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207927"/>
                  </a:ext>
                </a:extLst>
              </a:tr>
              <a:tr h="21846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471334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485775" algn="l"/>
                          <a:tab pos="1614805" algn="r"/>
                        </a:tabLst>
                      </a:pPr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450.524,69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313656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807085" algn="ctr"/>
                          <a:tab pos="1614805" algn="r"/>
                        </a:tabLst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023337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807085" algn="ctr"/>
                          <a:tab pos="1614805" algn="r"/>
                        </a:tabLst>
                      </a:pPr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450.524,69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507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34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772816"/>
            <a:ext cx="7756263" cy="4392488"/>
          </a:xfrm>
        </p:spPr>
        <p:txBody>
          <a:bodyPr>
            <a:noAutofit/>
          </a:bodyPr>
          <a:lstStyle/>
          <a:p>
            <a:br>
              <a:rPr lang="pt-BR" b="1" dirty="0">
                <a:hlinkClick r:id="rId3" action="ppaction://hlinkfile"/>
              </a:rPr>
            </a:br>
            <a:br>
              <a:rPr lang="pt-BR" b="1" dirty="0">
                <a:hlinkClick r:id="rId3" action="ppaction://hlinkfile"/>
              </a:rPr>
            </a:br>
            <a:endParaRPr lang="pt-BR" b="1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B81BE8-BA72-7F3F-418C-D1B89F89B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28063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CC42C38-15BC-4DC3-6735-5E1E31E5AE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0" y="548680"/>
            <a:ext cx="8305800" cy="540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3ED93C-DEFF-8CF3-809E-92E69E2B3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04549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B8DA0387-CD8C-E7E6-BDA7-C2706B4933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933256"/>
              </p:ext>
            </p:extLst>
          </p:nvPr>
        </p:nvGraphicFramePr>
        <p:xfrm>
          <a:off x="683568" y="404663"/>
          <a:ext cx="7776864" cy="5893897"/>
        </p:xfrm>
        <a:graphic>
          <a:graphicData uri="http://schemas.openxmlformats.org/drawingml/2006/table">
            <a:tbl>
              <a:tblPr/>
              <a:tblGrid>
                <a:gridCol w="5999297">
                  <a:extLst>
                    <a:ext uri="{9D8B030D-6E8A-4147-A177-3AD203B41FA5}">
                      <a16:colId xmlns:a16="http://schemas.microsoft.com/office/drawing/2014/main" val="2095844614"/>
                    </a:ext>
                  </a:extLst>
                </a:gridCol>
                <a:gridCol w="1777567">
                  <a:extLst>
                    <a:ext uri="{9D8B030D-6E8A-4147-A177-3AD203B41FA5}">
                      <a16:colId xmlns:a16="http://schemas.microsoft.com/office/drawing/2014/main" val="3250747562"/>
                    </a:ext>
                  </a:extLst>
                </a:gridCol>
              </a:tblGrid>
              <a:tr h="30084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272785"/>
                  </a:ext>
                </a:extLst>
              </a:tr>
              <a:tr h="13526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815331"/>
                  </a:ext>
                </a:extLst>
              </a:tr>
              <a:tr h="25070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102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32141"/>
                  </a:ext>
                </a:extLst>
              </a:tr>
              <a:tr h="25070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abril de 2025.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586316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227346"/>
                  </a:ext>
                </a:extLst>
              </a:tr>
              <a:tr h="31337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Manutenção do ensino 30%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447892"/>
                  </a:ext>
                </a:extLst>
              </a:tr>
              <a:tr h="32047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808753"/>
                  </a:ext>
                </a:extLst>
              </a:tr>
              <a:tr h="29358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36831"/>
                  </a:ext>
                </a:extLst>
              </a:tr>
              <a:tr h="32591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Orçamentária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103720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904.497,33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484224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493752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904.497,33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38881"/>
                  </a:ext>
                </a:extLst>
              </a:tr>
              <a:tr h="17383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2228377"/>
                  </a:ext>
                </a:extLst>
              </a:tr>
              <a:tr h="30084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122332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461.689,77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186169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220809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461.689,77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924975"/>
                  </a:ext>
                </a:extLst>
              </a:tr>
              <a:tr h="21992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466577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442.807,56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768965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43.831,85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94174"/>
                  </a:ext>
                </a:extLst>
              </a:tr>
              <a:tr h="30084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 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398.975,71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29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49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4B2DF458-E297-34A1-BD42-9B1F91B4D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1° Quadrimestre -  2025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0BAF0F1-7496-31E0-C46E-30A6037CA3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62" y="692696"/>
            <a:ext cx="7991475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115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0917B4-C480-D125-D590-25945359D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-13672"/>
            <a:ext cx="8640960" cy="1008112"/>
          </a:xfrm>
        </p:spPr>
        <p:txBody>
          <a:bodyPr/>
          <a:lstStyle/>
          <a:p>
            <a:r>
              <a:rPr lang="pt-BR" sz="19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Demonstrativo de liquidação por natureza de despesas - 2025</a:t>
            </a:r>
            <a:br>
              <a:rPr lang="pt-BR" sz="19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br>
              <a:rPr lang="pt-BR" sz="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pt-BR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TRANSFERÊNCIAS DE RECURSOS DA MANUTENÇÃO DO ENSINO - 102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AB04ED2-E388-6828-517A-5D64E9701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432531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E840C4A9-6FA6-BE9A-667B-C2955D0F7F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949431"/>
              </p:ext>
            </p:extLst>
          </p:nvPr>
        </p:nvGraphicFramePr>
        <p:xfrm>
          <a:off x="367016" y="994440"/>
          <a:ext cx="8234511" cy="5414725"/>
        </p:xfrm>
        <a:graphic>
          <a:graphicData uri="http://schemas.openxmlformats.org/drawingml/2006/table">
            <a:tbl>
              <a:tblPr/>
              <a:tblGrid>
                <a:gridCol w="1366664">
                  <a:extLst>
                    <a:ext uri="{9D8B030D-6E8A-4147-A177-3AD203B41FA5}">
                      <a16:colId xmlns:a16="http://schemas.microsoft.com/office/drawing/2014/main" val="586818151"/>
                    </a:ext>
                  </a:extLst>
                </a:gridCol>
                <a:gridCol w="5340499">
                  <a:extLst>
                    <a:ext uri="{9D8B030D-6E8A-4147-A177-3AD203B41FA5}">
                      <a16:colId xmlns:a16="http://schemas.microsoft.com/office/drawing/2014/main" val="239528149"/>
                    </a:ext>
                  </a:extLst>
                </a:gridCol>
                <a:gridCol w="1527348">
                  <a:extLst>
                    <a:ext uri="{9D8B030D-6E8A-4147-A177-3AD203B41FA5}">
                      <a16:colId xmlns:a16="http://schemas.microsoft.com/office/drawing/2014/main" val="3161834472"/>
                    </a:ext>
                  </a:extLst>
                </a:gridCol>
              </a:tblGrid>
              <a:tr h="1597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</a:rPr>
                        <a:t>NATUREZA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</a:rPr>
                        <a:t>DESCRIÇÃO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D0D0D"/>
                          </a:solidFill>
                          <a:effectLst/>
                          <a:latin typeface="Arial" panose="020B0604020202020204" pitchFamily="34" charset="0"/>
                        </a:rPr>
                        <a:t> VALORES 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130142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3.1.90.11.01.00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VENCIMENTOS E SALÁRIOS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22.841,48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415184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3.1.90.11.37.00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GRATIFICAÇÃO POR TEMPO DE SERVIÇO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3.426,24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394287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3.1.90.11.43.00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13º SALÁRIO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-  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534534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3.1.90.11.45.00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FÉRIAS - ABONO CONSTITUCIONAL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-  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069857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3.1.90.11.51.00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OUTROS ADICIONAIS, VANTAGENS, GRATIFICAÇÕES.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2.284,16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403672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3.1.91.13.00.00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CONTRIBUIÇÕES PATRONAIS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5.995,88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892131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3.3.90.30.01.03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DIESEL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124.849,32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925795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3.3.90.30.01.06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LUBRIFICANTES E ADITIVOS AUTOMOTIVOS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587,52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8850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3.3.90.30.16.00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MATERIAL DE EXPEDIENTE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972,10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17173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3.3.90.30.21.00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MATERIAL DE LIMPEZA E PRODUÇÃO DE HIGIENIZAÇÃO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7.251,35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13801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3.3.90.30.26.00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MATERIAL ELÉTRICO E ELETRÔNICO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5.695,20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265193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3.3.90.30.39.01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PNEUS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27.218,00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162594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3.3.90.30.39.03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BATERIAS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3.174,96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039974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3.3.90.30.39.05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LONAS E PASTILHAS DE FREIO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2.909,74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760638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3.3.90.30.39.99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OUTROS MATERIAIS PARA MANUTENÇÃO DE VEÍCULOS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43.894,74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809460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3.3.90.33.03.00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COM TRANSPORTE ESCOLAR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197.945,27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555024"/>
                  </a:ext>
                </a:extLst>
              </a:tr>
              <a:tr h="296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3.3.90.39.19.99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OUTROS SERVIÇOS DE MANUTENÇÃO E CONSERVAÇÃO DE VEÍCULOS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18.862,11 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754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DAS DESPESAS</a:t>
                      </a:r>
                    </a:p>
                  </a:txBody>
                  <a:tcPr marL="8818" marR="8818" marT="881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467.908,07 </a:t>
                      </a:r>
                    </a:p>
                  </a:txBody>
                  <a:tcPr marL="8818" marR="8818" marT="88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09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647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FA961F-153E-835A-36D2-23BD1CF77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41172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E2951FDD-DB0E-7D04-70FB-F5C50EB9F2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834838"/>
              </p:ext>
            </p:extLst>
          </p:nvPr>
        </p:nvGraphicFramePr>
        <p:xfrm>
          <a:off x="683568" y="476672"/>
          <a:ext cx="7704856" cy="5688635"/>
        </p:xfrm>
        <a:graphic>
          <a:graphicData uri="http://schemas.openxmlformats.org/drawingml/2006/table">
            <a:tbl>
              <a:tblPr/>
              <a:tblGrid>
                <a:gridCol w="5943746">
                  <a:extLst>
                    <a:ext uri="{9D8B030D-6E8A-4147-A177-3AD203B41FA5}">
                      <a16:colId xmlns:a16="http://schemas.microsoft.com/office/drawing/2014/main" val="378188852"/>
                    </a:ext>
                  </a:extLst>
                </a:gridCol>
                <a:gridCol w="1761110">
                  <a:extLst>
                    <a:ext uri="{9D8B030D-6E8A-4147-A177-3AD203B41FA5}">
                      <a16:colId xmlns:a16="http://schemas.microsoft.com/office/drawing/2014/main" val="304177882"/>
                    </a:ext>
                  </a:extLst>
                </a:gridCol>
              </a:tblGrid>
              <a:tr h="29146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659325"/>
                  </a:ext>
                </a:extLst>
              </a:tr>
              <a:tr h="12873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459198"/>
                  </a:ext>
                </a:extLst>
              </a:tr>
              <a:tr h="2428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1038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366368"/>
                  </a:ext>
                </a:extLst>
              </a:tr>
              <a:tr h="2428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abril de 2025.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178601"/>
                  </a:ext>
                </a:extLst>
              </a:tr>
              <a:tr h="29146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Subfunção 361 – Ensino Fundamental -  70%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808116"/>
                  </a:ext>
                </a:extLst>
              </a:tr>
              <a:tr h="30361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Subfunção 365 – Educação Infantil -  50%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179024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087440"/>
                  </a:ext>
                </a:extLst>
              </a:tr>
              <a:tr h="28418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476959"/>
                  </a:ext>
                </a:extLst>
              </a:tr>
              <a:tr h="31575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066293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422.029,02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694589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787233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422.029,02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380356"/>
                  </a:ext>
                </a:extLst>
              </a:tr>
              <a:tr h="16841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212166"/>
                  </a:ext>
                </a:extLst>
              </a:tr>
              <a:tr h="29146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43708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145.458,42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948533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615273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145.458,42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366415"/>
                  </a:ext>
                </a:extLst>
              </a:tr>
              <a:tr h="2130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771801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276.570,60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624562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436763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276.570,60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064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98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253E025A-17E5-455F-E88C-2D438DCD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5B16784E-54FF-D7BC-4100-788DDF8AC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005109"/>
              </p:ext>
            </p:extLst>
          </p:nvPr>
        </p:nvGraphicFramePr>
        <p:xfrm>
          <a:off x="467544" y="548680"/>
          <a:ext cx="7920880" cy="4861080"/>
        </p:xfrm>
        <a:graphic>
          <a:graphicData uri="http://schemas.openxmlformats.org/drawingml/2006/table">
            <a:tbl>
              <a:tblPr/>
              <a:tblGrid>
                <a:gridCol w="1240580">
                  <a:extLst>
                    <a:ext uri="{9D8B030D-6E8A-4147-A177-3AD203B41FA5}">
                      <a16:colId xmlns:a16="http://schemas.microsoft.com/office/drawing/2014/main" val="2246891261"/>
                    </a:ext>
                  </a:extLst>
                </a:gridCol>
                <a:gridCol w="1317905">
                  <a:extLst>
                    <a:ext uri="{9D8B030D-6E8A-4147-A177-3AD203B41FA5}">
                      <a16:colId xmlns:a16="http://schemas.microsoft.com/office/drawing/2014/main" val="414902685"/>
                    </a:ext>
                  </a:extLst>
                </a:gridCol>
                <a:gridCol w="1240580">
                  <a:extLst>
                    <a:ext uri="{9D8B030D-6E8A-4147-A177-3AD203B41FA5}">
                      <a16:colId xmlns:a16="http://schemas.microsoft.com/office/drawing/2014/main" val="2311087896"/>
                    </a:ext>
                  </a:extLst>
                </a:gridCol>
                <a:gridCol w="1317905">
                  <a:extLst>
                    <a:ext uri="{9D8B030D-6E8A-4147-A177-3AD203B41FA5}">
                      <a16:colId xmlns:a16="http://schemas.microsoft.com/office/drawing/2014/main" val="3760803919"/>
                    </a:ext>
                  </a:extLst>
                </a:gridCol>
                <a:gridCol w="1401955">
                  <a:extLst>
                    <a:ext uri="{9D8B030D-6E8A-4147-A177-3AD203B41FA5}">
                      <a16:colId xmlns:a16="http://schemas.microsoft.com/office/drawing/2014/main" val="328737424"/>
                    </a:ext>
                  </a:extLst>
                </a:gridCol>
                <a:gridCol w="1401955">
                  <a:extLst>
                    <a:ext uri="{9D8B030D-6E8A-4147-A177-3AD203B41FA5}">
                      <a16:colId xmlns:a16="http://schemas.microsoft.com/office/drawing/2014/main" val="2491620132"/>
                    </a:ext>
                  </a:extLst>
                </a:gridCol>
              </a:tblGrid>
              <a:tr h="37910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818488"/>
                  </a:ext>
                </a:extLst>
              </a:tr>
              <a:tr h="2935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Secretaria Municipal de 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002311"/>
                  </a:ext>
                </a:extLst>
              </a:tr>
              <a:tr h="2935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da Manutenção do Ensino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816515"/>
                  </a:ext>
                </a:extLst>
              </a:tr>
              <a:tr h="25803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1038 -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VAAT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0159298"/>
                  </a:ext>
                </a:extLst>
              </a:tr>
              <a:tr h="293500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441978"/>
                  </a:ext>
                </a:extLst>
              </a:tr>
              <a:tr h="286162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 01/2025 – 04/2025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958881"/>
                  </a:ext>
                </a:extLst>
              </a:tr>
              <a:tr h="33018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945692"/>
                  </a:ext>
                </a:extLst>
              </a:tr>
              <a:tr h="4647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Janeiro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Fevereiro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Março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Abril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504663"/>
                  </a:ext>
                </a:extLst>
              </a:tr>
              <a:tr h="46470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Vencimentos e vantagens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28.567,06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28.567,06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31.685,42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31.394,06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120.213,60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852106"/>
                  </a:ext>
                </a:extLst>
              </a:tr>
              <a:tr h="70928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Obrigações Patronais - RPPS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5.999,07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5.999,07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6.653,92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6.592,76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25.244,82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436689"/>
                  </a:ext>
                </a:extLst>
              </a:tr>
              <a:tr h="5992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34.566,13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34.566,13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38.339,34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37.986,82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145.458,42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953470"/>
                  </a:ext>
                </a:extLst>
              </a:tr>
              <a:tr h="244582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 Função 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9727005"/>
                  </a:ext>
                </a:extLst>
              </a:tr>
              <a:tr h="244582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1038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89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19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B13284-1564-3670-8E30-9184C5B9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02508"/>
            <a:ext cx="2895600" cy="365125"/>
          </a:xfrm>
        </p:spPr>
        <p:txBody>
          <a:bodyPr/>
          <a:lstStyle/>
          <a:p>
            <a:r>
              <a:rPr lang="pt-BR" dirty="0"/>
              <a:t>1° Quadrimestre -  2025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707D00B5-D831-53D1-B610-424483A7F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835763"/>
              </p:ext>
            </p:extLst>
          </p:nvPr>
        </p:nvGraphicFramePr>
        <p:xfrm>
          <a:off x="755576" y="404664"/>
          <a:ext cx="7704856" cy="5760642"/>
        </p:xfrm>
        <a:graphic>
          <a:graphicData uri="http://schemas.openxmlformats.org/drawingml/2006/table">
            <a:tbl>
              <a:tblPr/>
              <a:tblGrid>
                <a:gridCol w="5943746">
                  <a:extLst>
                    <a:ext uri="{9D8B030D-6E8A-4147-A177-3AD203B41FA5}">
                      <a16:colId xmlns:a16="http://schemas.microsoft.com/office/drawing/2014/main" val="990467042"/>
                    </a:ext>
                  </a:extLst>
                </a:gridCol>
                <a:gridCol w="1761110">
                  <a:extLst>
                    <a:ext uri="{9D8B030D-6E8A-4147-A177-3AD203B41FA5}">
                      <a16:colId xmlns:a16="http://schemas.microsoft.com/office/drawing/2014/main" val="1292097932"/>
                    </a:ext>
                  </a:extLst>
                </a:gridCol>
              </a:tblGrid>
              <a:tr h="33087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75359"/>
                  </a:ext>
                </a:extLst>
              </a:tr>
              <a:tr h="1291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022671"/>
                  </a:ext>
                </a:extLst>
              </a:tr>
              <a:tr h="23096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1039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820735"/>
                  </a:ext>
                </a:extLst>
              </a:tr>
              <a:tr h="17538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abril de 2025.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805349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 MDE  - Máximo 30%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606472"/>
                  </a:ext>
                </a:extLst>
              </a:tr>
              <a:tr h="33087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Subfunção 365 – Educação Infantil  - Capital -  Mínimo 15%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818462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121.964,00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695193"/>
                  </a:ext>
                </a:extLst>
              </a:tr>
              <a:tr h="2804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369807"/>
                  </a:ext>
                </a:extLst>
              </a:tr>
              <a:tr h="28041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300316"/>
                  </a:ext>
                </a:extLst>
              </a:tr>
              <a:tr h="33087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180.869,58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77204"/>
                  </a:ext>
                </a:extLst>
              </a:tr>
              <a:tr h="33087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95513"/>
                  </a:ext>
                </a:extLst>
              </a:tr>
              <a:tr h="33087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180.869,58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800791"/>
                  </a:ext>
                </a:extLst>
              </a:tr>
              <a:tr h="15944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937051"/>
                  </a:ext>
                </a:extLst>
              </a:tr>
              <a:tr h="2804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145960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98.564,00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537885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909995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98.564,00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174105"/>
                  </a:ext>
                </a:extLst>
              </a:tr>
              <a:tr h="17538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584469"/>
                  </a:ext>
                </a:extLst>
              </a:tr>
              <a:tr h="33087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204.269,58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379991"/>
                  </a:ext>
                </a:extLst>
              </a:tr>
              <a:tr h="33087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18.602,00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585327"/>
                  </a:ext>
                </a:extLst>
              </a:tr>
              <a:tr h="330873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185.667,58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811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673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a Dura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3793</TotalTime>
  <Words>1461</Words>
  <Application>Microsoft Office PowerPoint</Application>
  <PresentationFormat>Apresentação na tela (4:3)</PresentationFormat>
  <Paragraphs>436</Paragraphs>
  <Slides>17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6" baseType="lpstr">
      <vt:lpstr>Aldhabi</vt:lpstr>
      <vt:lpstr>Arial</vt:lpstr>
      <vt:lpstr>Book Antiqua</vt:lpstr>
      <vt:lpstr>Calibri</vt:lpstr>
      <vt:lpstr>Elephant</vt:lpstr>
      <vt:lpstr>Times New Roman</vt:lpstr>
      <vt:lpstr>Verdana</vt:lpstr>
      <vt:lpstr>Wingdings</vt:lpstr>
      <vt:lpstr>Capa Dura</vt:lpstr>
      <vt:lpstr>PRESTAÇÃO DE CONTAS 1º Quadrimestre de 2025</vt:lpstr>
      <vt:lpstr>Apresentação do PowerPoint</vt:lpstr>
      <vt:lpstr>  </vt:lpstr>
      <vt:lpstr>Apresentação do PowerPoint</vt:lpstr>
      <vt:lpstr>Apresentação do PowerPoint</vt:lpstr>
      <vt:lpstr>Demonstrativo de liquidação por natureza de despesas - 2025  TRANSFERÊNCIAS DE RECURSOS DA MANUTENÇÃO DO ENSINO - 102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</dc:title>
  <dc:creator>User</dc:creator>
  <cp:lastModifiedBy>DEBORA</cp:lastModifiedBy>
  <cp:revision>281</cp:revision>
  <cp:lastPrinted>2016-06-09T10:51:15Z</cp:lastPrinted>
  <dcterms:created xsi:type="dcterms:W3CDTF">2016-06-08T16:37:17Z</dcterms:created>
  <dcterms:modified xsi:type="dcterms:W3CDTF">2025-05-28T16:04:31Z</dcterms:modified>
</cp:coreProperties>
</file>