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6" r:id="rId3"/>
    <p:sldId id="285" r:id="rId4"/>
    <p:sldId id="306" r:id="rId5"/>
    <p:sldId id="343" r:id="rId6"/>
    <p:sldId id="303" r:id="rId7"/>
    <p:sldId id="317" r:id="rId8"/>
    <p:sldId id="318" r:id="rId9"/>
    <p:sldId id="291" r:id="rId10"/>
    <p:sldId id="346" r:id="rId11"/>
    <p:sldId id="347" r:id="rId12"/>
    <p:sldId id="348" r:id="rId13"/>
    <p:sldId id="349" r:id="rId14"/>
    <p:sldId id="350" r:id="rId15"/>
    <p:sldId id="353" r:id="rId16"/>
    <p:sldId id="355" r:id="rId17"/>
    <p:sldId id="356" r:id="rId18"/>
    <p:sldId id="374" r:id="rId19"/>
    <p:sldId id="370" r:id="rId20"/>
    <p:sldId id="371" r:id="rId21"/>
    <p:sldId id="372" r:id="rId22"/>
    <p:sldId id="373" r:id="rId23"/>
    <p:sldId id="288" r:id="rId24"/>
    <p:sldId id="257" r:id="rId25"/>
    <p:sldId id="344" r:id="rId26"/>
    <p:sldId id="342" r:id="rId27"/>
    <p:sldId id="369" r:id="rId28"/>
    <p:sldId id="335" r:id="rId29"/>
    <p:sldId id="358" r:id="rId30"/>
    <p:sldId id="352" r:id="rId31"/>
    <p:sldId id="357" r:id="rId32"/>
    <p:sldId id="360" r:id="rId33"/>
    <p:sldId id="361" r:id="rId34"/>
    <p:sldId id="364" r:id="rId35"/>
    <p:sldId id="363" r:id="rId36"/>
    <p:sldId id="368" r:id="rId37"/>
    <p:sldId id="367" r:id="rId38"/>
    <p:sldId id="281" r:id="rId39"/>
  </p:sldIdLst>
  <p:sldSz cx="9144000" cy="6858000" type="screen4x3"/>
  <p:notesSz cx="9928225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3B7"/>
    <a:srgbClr val="AFC4A0"/>
    <a:srgbClr val="8BAA76"/>
    <a:srgbClr val="99B486"/>
    <a:srgbClr val="A1BA90"/>
    <a:srgbClr val="F6A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82979" autoAdjust="0"/>
  </p:normalViewPr>
  <p:slideViewPr>
    <p:cSldViewPr>
      <p:cViewPr varScale="1">
        <p:scale>
          <a:sx n="72" d="100"/>
          <a:sy n="72" d="100"/>
        </p:scale>
        <p:origin x="19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/>
              <a:t>Receitas por Fonte de Recursos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Receitas por Fonte de Recursos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88-4A5B-8896-5F73C9F262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88-4A5B-8896-5F73C9F262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88-4A5B-8896-5F73C9F262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988-4A5B-8896-5F73C9F262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988-4A5B-8896-5F73C9F262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988-4A5B-8896-5F73C9F2629E}"/>
              </c:ext>
            </c:extLst>
          </c:dPt>
          <c:dLbls>
            <c:dLbl>
              <c:idx val="0"/>
              <c:layout>
                <c:manualLayout>
                  <c:x val="-0.13221865319694007"/>
                  <c:y val="-0.26748597981866756"/>
                </c:manualLayout>
              </c:layout>
              <c:tx>
                <c:rich>
                  <a:bodyPr/>
                  <a:lstStyle/>
                  <a:p>
                    <a:fld id="{80ED86C3-7AB1-4E8F-BC88-247023DFD3AB}" type="VALUE">
                      <a:rPr lang="en-US" sz="1600" strike="noStrike" baseline="30000">
                        <a:solidFill>
                          <a:schemeClr val="tx1"/>
                        </a:solidFill>
                        <a:effectLst/>
                      </a:rPr>
                      <a:pPr/>
                      <a:t>[VALOR]</a:t>
                    </a:fld>
                    <a:r>
                      <a:rPr lang="en-US" sz="1600" strike="noStrike" baseline="0" dirty="0">
                        <a:solidFill>
                          <a:schemeClr val="tx1"/>
                        </a:solidFill>
                        <a:effectLst/>
                      </a:rPr>
                      <a:t> </a:t>
                    </a:r>
                    <a:fld id="{009E03E8-76FA-4DF5-8ED3-EE78BC9D9A40}" type="PERCENTAGE">
                      <a:rPr lang="en-US" sz="1600" strike="noStrike" baseline="0">
                        <a:solidFill>
                          <a:schemeClr val="tx1"/>
                        </a:solidFill>
                        <a:effectLst/>
                      </a:rPr>
                      <a:pPr/>
                      <a:t>[PORCENTAGEM]</a:t>
                    </a:fld>
                    <a:endParaRPr lang="en-US" sz="1600" strike="noStrike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88-4A5B-8896-5F73C9F2629E}"/>
                </c:ext>
              </c:extLst>
            </c:dLbl>
            <c:dLbl>
              <c:idx val="1"/>
              <c:layout>
                <c:manualLayout>
                  <c:x val="2.7775888392983086E-2"/>
                  <c:y val="-4.283784800781828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30000">
                        <a:noFill/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B890F6B-0C09-4A3A-872C-5A1B78371090}" type="VALUE">
                      <a:rPr lang="en-US" sz="1600" strike="noStrike" baseline="30000">
                        <a:solidFill>
                          <a:schemeClr val="tx1"/>
                        </a:solidFill>
                        <a:effectLst/>
                      </a:rPr>
                      <a:pPr>
                        <a:defRPr sz="1600" baseline="30000">
                          <a:noFill/>
                          <a:effectLst/>
                        </a:defRPr>
                      </a:pPr>
                      <a:t>[VALOR]</a:t>
                    </a:fld>
                    <a:r>
                      <a:rPr lang="en-US" sz="1600" strike="noStrike" baseline="0">
                        <a:solidFill>
                          <a:schemeClr val="tx1"/>
                        </a:solidFill>
                        <a:effectLst/>
                      </a:rPr>
                      <a:t> </a:t>
                    </a:r>
                    <a:fld id="{58CA5451-FBF9-4E7D-AA27-8B206C0A843C}" type="PERCENTAGE">
                      <a:rPr lang="en-US" sz="1600" strike="noStrike" baseline="0">
                        <a:solidFill>
                          <a:schemeClr val="tx1"/>
                        </a:solidFill>
                        <a:effectLst/>
                      </a:rPr>
                      <a:pPr>
                        <a:defRPr sz="1600" baseline="30000">
                          <a:noFill/>
                          <a:effectLst/>
                        </a:defRPr>
                      </a:pPr>
                      <a:t>[PORCENTAGEM]</a:t>
                    </a:fld>
                    <a:endParaRPr lang="en-US" sz="1600" strike="noStrike" baseline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30000">
                      <a:noFill/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6163996510309"/>
                      <c:h val="0.112999759712773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88-4A5B-8896-5F73C9F2629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300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C13A753-29C6-4E90-B32C-EB2B20F026D6}" type="VALUE">
                      <a:rPr lang="en-US" sz="1600" strike="noStrike" baseline="30000">
                        <a:solidFill>
                          <a:schemeClr val="tx1"/>
                        </a:solidFill>
                        <a:effectLst/>
                      </a:rPr>
                      <a:pPr>
                        <a:defRPr sz="1600" baseline="30000">
                          <a:solidFill>
                            <a:schemeClr val="tx1"/>
                          </a:solidFill>
                          <a:effectLst/>
                        </a:defRPr>
                      </a:pPr>
                      <a:t>[VALOR]</a:t>
                    </a:fld>
                    <a:r>
                      <a:rPr lang="en-US" sz="1600" strike="noStrike" baseline="0">
                        <a:solidFill>
                          <a:schemeClr val="tx1"/>
                        </a:solidFill>
                        <a:effectLst/>
                      </a:rPr>
                      <a:t> </a:t>
                    </a:r>
                    <a:fld id="{1E4E2AAC-9CF6-4601-A640-013DF521F84C}" type="PERCENTAGE">
                      <a:rPr lang="en-US" sz="1600" strike="noStrike" baseline="0">
                        <a:solidFill>
                          <a:schemeClr val="tx1"/>
                        </a:solidFill>
                        <a:effectLst/>
                      </a:rPr>
                      <a:pPr>
                        <a:defRPr sz="1600" baseline="30000">
                          <a:solidFill>
                            <a:schemeClr val="tx1"/>
                          </a:solidFill>
                          <a:effectLst/>
                        </a:defRPr>
                      </a:pPr>
                      <a:t>[PORCENTAGEM]</a:t>
                    </a:fld>
                    <a:endParaRPr lang="en-US" sz="1600" strike="noStrike" baseline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300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988-4A5B-8896-5F73C9F2629E}"/>
                </c:ext>
              </c:extLst>
            </c:dLbl>
            <c:dLbl>
              <c:idx val="3"/>
              <c:layout>
                <c:manualLayout>
                  <c:x val="-2.3904382470119535E-2"/>
                  <c:y val="2.0893672694582865E-2"/>
                </c:manualLayout>
              </c:layout>
              <c:tx>
                <c:rich>
                  <a:bodyPr/>
                  <a:lstStyle/>
                  <a:p>
                    <a:fld id="{570B6312-85A0-41D2-8CB1-0CDDC1E586BE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fld id="{8AA14908-BEFF-4BB7-A7B5-773E680C8FB7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[PORCENTAGEM]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988-4A5B-8896-5F73C9F2629E}"/>
                </c:ext>
              </c:extLst>
            </c:dLbl>
            <c:dLbl>
              <c:idx val="4"/>
              <c:layout>
                <c:manualLayout>
                  <c:x val="2.6560424966799469E-2"/>
                  <c:y val="3.6697247706422E-2"/>
                </c:manualLayout>
              </c:layout>
              <c:tx>
                <c:rich>
                  <a:bodyPr/>
                  <a:lstStyle/>
                  <a:p>
                    <a:fld id="{DF7EA337-6FE9-4AA3-ABB2-ED68A5654B0A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[VALOR]</a:t>
                    </a:fld>
                    <a:r>
                      <a:rPr lang="en-US" baseline="0"/>
                      <a:t>; </a:t>
                    </a:r>
                    <a:fld id="{530DB3BF-A984-41D1-8820-D0424F066C83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[PORCENTAGEM]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988-4A5B-8896-5F73C9F2629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3000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988-4A5B-8896-5F73C9F26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30000">
                    <a:noFill/>
                    <a:effectLst/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'RECEITAS ARRECADADAS'!$S$4:$S$7</c:f>
              <c:strCache>
                <c:ptCount val="4"/>
                <c:pt idx="0">
                  <c:v>303</c:v>
                </c:pt>
                <c:pt idx="1">
                  <c:v>356</c:v>
                </c:pt>
                <c:pt idx="2">
                  <c:v>494</c:v>
                </c:pt>
                <c:pt idx="3">
                  <c:v>Outras</c:v>
                </c:pt>
              </c:strCache>
            </c:strRef>
          </c:cat>
          <c:val>
            <c:numRef>
              <c:f>'RECEITAS ARRECADADAS'!$U$4:$U$7</c:f>
              <c:numCache>
                <c:formatCode>#,###.00</c:formatCode>
                <c:ptCount val="4"/>
                <c:pt idx="0">
                  <c:v>2602813</c:v>
                </c:pt>
                <c:pt idx="1">
                  <c:v>340032</c:v>
                </c:pt>
                <c:pt idx="2">
                  <c:v>594031.15</c:v>
                </c:pt>
                <c:pt idx="3" formatCode="#,##0.00">
                  <c:v>358026.51999999944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88-4A5B-8896-5F73C9F262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57" cy="340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4121" y="0"/>
            <a:ext cx="4301855" cy="340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FDA45-9B05-4D0F-87C8-F8D6A665DEFC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456341"/>
            <a:ext cx="4301857" cy="340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4121" y="6456341"/>
            <a:ext cx="4301855" cy="340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2FDF2-DA0A-402B-976F-4CD888AF2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58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1" cy="33988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14631357-47F2-4629-A460-C433B010D0A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6456611"/>
            <a:ext cx="4302231" cy="33988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700" y="6456611"/>
            <a:ext cx="4302231" cy="33988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938D8A90-E28D-4149-8C92-B70D07EEE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07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D8A90-E28D-4149-8C92-B70D07EEE8D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83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D8A90-E28D-4149-8C92-B70D07EEE8D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7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D8A90-E28D-4149-8C92-B70D07EEE8D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90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D8A90-E28D-4149-8C92-B70D07EEE8D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6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8A90-E28D-4149-8C92-B70D07EEE8D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60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D8A90-E28D-4149-8C92-B70D07EEE8D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41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511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D8A90-E28D-4149-8C92-B70D07EEE8D2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46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0E4722-9145-43DC-BEFF-67AC96DE984B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801733-1393-41A1-8275-BE3E8FFB273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83341" y="0"/>
            <a:ext cx="6777318" cy="2210999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PRESTAÇÃO DE CONTAS</a:t>
            </a:r>
            <a:b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1º Quadrimestre de 2025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3896598"/>
            <a:ext cx="6400800" cy="2541458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3900" b="1" dirty="0">
                <a:solidFill>
                  <a:schemeClr val="tx1"/>
                </a:solidFill>
                <a:latin typeface="Calibri" panose="020F0502020204030204" pitchFamily="34" charset="0"/>
              </a:rPr>
              <a:t>Fundo </a:t>
            </a:r>
            <a:r>
              <a:rPr lang="pt-BR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Municipal</a:t>
            </a:r>
            <a:r>
              <a:rPr lang="pt-BR" sz="3900" b="1" dirty="0">
                <a:solidFill>
                  <a:schemeClr val="tx1"/>
                </a:solidFill>
                <a:latin typeface="Calibri" panose="020F0502020204030204" pitchFamily="34" charset="0"/>
              </a:rPr>
              <a:t> de Saúde</a:t>
            </a:r>
          </a:p>
        </p:txBody>
      </p:sp>
      <p:sp>
        <p:nvSpPr>
          <p:cNvPr id="6" name="AutoShape 2" descr="Resultado de imagem para criança e do adolescente 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2388870"/>
            <a:ext cx="268224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3E5D2B4F-8EC4-6AC4-E174-1B7F906AFC07}"/>
              </a:ext>
            </a:extLst>
          </p:cNvPr>
          <p:cNvSpPr/>
          <p:nvPr/>
        </p:nvSpPr>
        <p:spPr>
          <a:xfrm>
            <a:off x="539552" y="188642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Pessoal e Encargos Sociais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7C87841-CF1C-8993-5CCB-D0CA8A2D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86133"/>
              </p:ext>
            </p:extLst>
          </p:nvPr>
        </p:nvGraphicFramePr>
        <p:xfrm>
          <a:off x="539552" y="980728"/>
          <a:ext cx="8136904" cy="482454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18597954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49820496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78743882"/>
                    </a:ext>
                  </a:extLst>
                </a:gridCol>
              </a:tblGrid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43362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3.1.90.11.01.01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E VANTAGENS FIXAS PESSOAL EFETIVO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1.438.995,60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1772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3.1.90.11.04.00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ADICIONAL NOTURNO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19.902,78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2975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3.1.90.11.10.00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ADICIONAL DE INSALUBRIDADE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130.791,55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81332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3.1.90.11.31.01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COMISSIONADOS - NÃO OCUPANTES DE CARGO EFETIVO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97.128,72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01512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3.1.90.11.33.00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GRATIFICAÇÃO POR EXERCÍCIO DE FUNÇÕES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5.810,55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8414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3.1.90.11.37.00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GRATIFICAÇÃO POR TEMPO DE SERVIÇO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159.808,14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549467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3.1.90.11.42.00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FÉRIAS VENCIDAS E PROPORCIONAIS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26.366,80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61084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3.1.90.11.43.01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13º SALÁRIO - PESSOAL EFETIVO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1.339,44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23962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3.1.90.11.43.06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13º SALÁRIO - COMISSIONADOS - NÃO OCUPANTES DE CARGO EFETIVO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1.377,84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85973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3.1.90.11.45.01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FÉRIAS - ABONO CONSTITUCIONAL - PESSOAL EFETIVO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9212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3.1.90.11.45.06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FÉRIAS - ABONO CONSTITUCIONAL - COMISSIONADOS - NÃO OCUPANTES DE CARGO EFETIVO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17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6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5AA39F05-FD7B-ACC3-F48C-7686A186A8E3}"/>
              </a:ext>
            </a:extLst>
          </p:cNvPr>
          <p:cNvSpPr/>
          <p:nvPr/>
        </p:nvSpPr>
        <p:spPr>
          <a:xfrm>
            <a:off x="539552" y="188642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Pessoal e Encargos Sociais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D0941C1-C824-F305-9BB5-731A95A9A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33953"/>
              </p:ext>
            </p:extLst>
          </p:nvPr>
        </p:nvGraphicFramePr>
        <p:xfrm>
          <a:off x="539552" y="980728"/>
          <a:ext cx="8064896" cy="4824545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3713360588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100587674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87319014"/>
                    </a:ext>
                  </a:extLst>
                </a:gridCol>
              </a:tblGrid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76239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3.1.90.11.51.00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ADICIONAIS, VANTAGENS, GRATIFICAÇÕES E OUTROS COMPLEMENTOS DE SALÁRIOS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62.856,43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09121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3.1.90.11.52.00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LICENÇA-SAÚDE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13.514,67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330789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3.1.90.11.74.00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SUBSÍDIOS (EXCETO AGENTES POLÍTICOS)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29.516,13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71102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3.1.90.13.01.00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FGTS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11.942,29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701322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3.1.90.13.02.05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INSS - SECRETÁRIOS E OUTROS AGENTES EQUIPARADOS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075274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3.1.90.13.02.06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CONTRIBUIÇÕES AO INSS - COMISSIONADOS NÃO OCUPANTES DE CARGO EFETIVO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14.298,61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849009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3.1.90.13.07.00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CONTRIBUIÇÃO AO INSS - CONTRATO POR TEMPO DETERMINADO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19.991,65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09898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3.1.90.16.44.00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EXTRAORDINÁRIOS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73.677,30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792860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3.1.90.94.01.00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INDENIZAÇÕES E RESTITUIÇÕES TRABALHADOR - ATIVO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20.704,92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04314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3.1.91.13.08.00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CONTRIBUIÇÕES PREVIDENCIÁRIAS - RPPS - PESSOAL ATIVO - PLANO PREVIDENCIÁRIO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335.071,20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11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28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CC895D2F-245A-89A3-7FEF-D751F2713E1C}"/>
              </a:ext>
            </a:extLst>
          </p:cNvPr>
          <p:cNvSpPr/>
          <p:nvPr/>
        </p:nvSpPr>
        <p:spPr>
          <a:xfrm>
            <a:off x="539552" y="188642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Transferências a </a:t>
            </a:r>
            <a:r>
              <a:rPr lang="pt-BR" sz="900" dirty="0"/>
              <a:t>Consórcios</a:t>
            </a:r>
            <a:r>
              <a:rPr lang="pt-BR" sz="1000" dirty="0"/>
              <a:t> Públicos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990734-A149-755F-D1D3-2F33F5D65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6128"/>
              </p:ext>
            </p:extLst>
          </p:nvPr>
        </p:nvGraphicFramePr>
        <p:xfrm>
          <a:off x="457200" y="2156458"/>
          <a:ext cx="8229600" cy="1342141"/>
        </p:xfrm>
        <a:graphic>
          <a:graphicData uri="http://schemas.openxmlformats.org/drawingml/2006/table">
            <a:tbl>
              <a:tblPr/>
              <a:tblGrid>
                <a:gridCol w="1378496">
                  <a:extLst>
                    <a:ext uri="{9D8B030D-6E8A-4147-A177-3AD203B41FA5}">
                      <a16:colId xmlns:a16="http://schemas.microsoft.com/office/drawing/2014/main" val="1988223247"/>
                    </a:ext>
                  </a:extLst>
                </a:gridCol>
                <a:gridCol w="5697422">
                  <a:extLst>
                    <a:ext uri="{9D8B030D-6E8A-4147-A177-3AD203B41FA5}">
                      <a16:colId xmlns:a16="http://schemas.microsoft.com/office/drawing/2014/main" val="1199436846"/>
                    </a:ext>
                  </a:extLst>
                </a:gridCol>
                <a:gridCol w="1153682">
                  <a:extLst>
                    <a:ext uri="{9D8B030D-6E8A-4147-A177-3AD203B41FA5}">
                      <a16:colId xmlns:a16="http://schemas.microsoft.com/office/drawing/2014/main" val="3049040764"/>
                    </a:ext>
                  </a:extLst>
                </a:gridCol>
              </a:tblGrid>
              <a:tr h="3993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8549" marR="8549" marT="8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8549" marR="8549" marT="8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98062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3.3.71.70.39.01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RATEIO PELA PARTICIPAÇÃO EM CONSÓRCIOS PÚBLICO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55.565,10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04321"/>
                  </a:ext>
                </a:extLst>
              </a:tr>
              <a:tr h="5736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3.3.72.39.50.10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E PROCEDIMENTOS COMPLEMENTARES EM ATENÇÃO BÁSICA DA SAÚDE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249.119,33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97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4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058383E0-1374-1AFF-2A69-7BB91DC86FEC}"/>
              </a:ext>
            </a:extLst>
          </p:cNvPr>
          <p:cNvSpPr/>
          <p:nvPr/>
        </p:nvSpPr>
        <p:spPr>
          <a:xfrm>
            <a:off x="539552" y="188642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Outros Benefícios Assistenciais</a:t>
            </a: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0E5CAC21-1D10-9B5B-CC52-54A0C1CFC223}"/>
              </a:ext>
            </a:extLst>
          </p:cNvPr>
          <p:cNvSpPr/>
          <p:nvPr/>
        </p:nvSpPr>
        <p:spPr>
          <a:xfrm>
            <a:off x="567532" y="2213026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Diárias</a:t>
            </a:r>
            <a:endParaRPr lang="pt-BR" sz="105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C0F2E8A-EAD5-15AA-F5C1-3713240AE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85558"/>
              </p:ext>
            </p:extLst>
          </p:nvPr>
        </p:nvGraphicFramePr>
        <p:xfrm>
          <a:off x="471190" y="910112"/>
          <a:ext cx="8229600" cy="1013491"/>
        </p:xfrm>
        <a:graphic>
          <a:graphicData uri="http://schemas.openxmlformats.org/drawingml/2006/table">
            <a:tbl>
              <a:tblPr/>
              <a:tblGrid>
                <a:gridCol w="1436514">
                  <a:extLst>
                    <a:ext uri="{9D8B030D-6E8A-4147-A177-3AD203B41FA5}">
                      <a16:colId xmlns:a16="http://schemas.microsoft.com/office/drawing/2014/main" val="3206858538"/>
                    </a:ext>
                  </a:extLst>
                </a:gridCol>
                <a:gridCol w="5639404">
                  <a:extLst>
                    <a:ext uri="{9D8B030D-6E8A-4147-A177-3AD203B41FA5}">
                      <a16:colId xmlns:a16="http://schemas.microsoft.com/office/drawing/2014/main" val="622396481"/>
                    </a:ext>
                  </a:extLst>
                </a:gridCol>
                <a:gridCol w="1153682">
                  <a:extLst>
                    <a:ext uri="{9D8B030D-6E8A-4147-A177-3AD203B41FA5}">
                      <a16:colId xmlns:a16="http://schemas.microsoft.com/office/drawing/2014/main" val="852908945"/>
                    </a:ext>
                  </a:extLst>
                </a:gridCol>
              </a:tblGrid>
              <a:tr h="4026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8549" marR="8549" marT="8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8549" marR="8549" marT="8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89239"/>
                  </a:ext>
                </a:extLst>
              </a:tr>
              <a:tr h="305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3.3.90.08.01.00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AUXÍLIO-FUNERAL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3.491,34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201186"/>
                  </a:ext>
                </a:extLst>
              </a:tr>
              <a:tr h="305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3.3.90.08.56.00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SALÁRIO FAMÍLIA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1.040,00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10923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C4C0E32-59C8-534A-BEF3-366BD5EE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94063"/>
              </p:ext>
            </p:extLst>
          </p:nvPr>
        </p:nvGraphicFramePr>
        <p:xfrm>
          <a:off x="457200" y="3186146"/>
          <a:ext cx="8229600" cy="2115063"/>
        </p:xfrm>
        <a:graphic>
          <a:graphicData uri="http://schemas.openxmlformats.org/drawingml/2006/table">
            <a:tbl>
              <a:tblPr/>
              <a:tblGrid>
                <a:gridCol w="1450504">
                  <a:extLst>
                    <a:ext uri="{9D8B030D-6E8A-4147-A177-3AD203B41FA5}">
                      <a16:colId xmlns:a16="http://schemas.microsoft.com/office/drawing/2014/main" val="2629922499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6025294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43740672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val="2129696791"/>
                    </a:ext>
                  </a:extLst>
                </a:gridCol>
              </a:tblGrid>
              <a:tr h="3856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Estornado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78097"/>
                  </a:ext>
                </a:extLst>
              </a:tr>
              <a:tr h="2920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3.3.90.14.14.01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SERVIDORES EFETIVOS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24.500,00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750,00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85594"/>
                  </a:ext>
                </a:extLst>
              </a:tr>
              <a:tr h="2920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3.3.90.14.14.02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SERVIDORES COMISSIONADOS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053596"/>
                  </a:ext>
                </a:extLst>
              </a:tr>
              <a:tr h="5726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3.3.90.14.14.05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DE VIAGENS REALIZADAS EM REGIME DE RESSARCIMENTO - SERVIDORES EFETIVOS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11.513,58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49996"/>
                  </a:ext>
                </a:extLst>
              </a:tr>
              <a:tr h="5726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3.3.90.14.14.06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DE VIAGENS REALIZADAS EM REGIME DE RESSARCIMENTO - SERVIDORES COMISSIONADOS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9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7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CC66E695-176D-8906-8AF0-E803F7FC2AEA}"/>
              </a:ext>
            </a:extLst>
          </p:cNvPr>
          <p:cNvSpPr/>
          <p:nvPr/>
        </p:nvSpPr>
        <p:spPr>
          <a:xfrm>
            <a:off x="539552" y="188642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Material de Consumo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50913F8-9A8C-BA24-6383-B0F0A9A97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04418"/>
              </p:ext>
            </p:extLst>
          </p:nvPr>
        </p:nvGraphicFramePr>
        <p:xfrm>
          <a:off x="457200" y="908720"/>
          <a:ext cx="8229599" cy="5472602"/>
        </p:xfrm>
        <a:graphic>
          <a:graphicData uri="http://schemas.openxmlformats.org/drawingml/2006/table">
            <a:tbl>
              <a:tblPr/>
              <a:tblGrid>
                <a:gridCol w="1389088">
                  <a:extLst>
                    <a:ext uri="{9D8B030D-6E8A-4147-A177-3AD203B41FA5}">
                      <a16:colId xmlns:a16="http://schemas.microsoft.com/office/drawing/2014/main" val="3972753537"/>
                    </a:ext>
                  </a:extLst>
                </a:gridCol>
                <a:gridCol w="4669928">
                  <a:extLst>
                    <a:ext uri="{9D8B030D-6E8A-4147-A177-3AD203B41FA5}">
                      <a16:colId xmlns:a16="http://schemas.microsoft.com/office/drawing/2014/main" val="29464719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337986391"/>
                    </a:ext>
                  </a:extLst>
                </a:gridCol>
                <a:gridCol w="1090463">
                  <a:extLst>
                    <a:ext uri="{9D8B030D-6E8A-4147-A177-3AD203B41FA5}">
                      <a16:colId xmlns:a16="http://schemas.microsoft.com/office/drawing/2014/main" val="2607708198"/>
                    </a:ext>
                  </a:extLst>
                </a:gridCol>
              </a:tblGrid>
              <a:tr h="420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Estornado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17959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3.3.90.30.01.02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GASOLINA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170.687,39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691,43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38599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3.3.90.30.01.03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DIESEL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146.669,92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220466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3.3.90.30.01.06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LUBRIFICANTES e ADITIVOS AUTOMOTIVOS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1.383,30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84038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3.3.90.30.04.00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GÁS E OUTROS MATERIAIS ENGARRAFADOS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15.379,35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215506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3.3.90.30.07.12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GÊNEROS ALIMENTÍCIOS PARA COPA E CANTINA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14.866,47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90395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3.3.90.30.09.00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FARMACOLÓGICO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19.230,00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211466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3.3.90.30.16.00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EXPEDIENTE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11.093,11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49881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3.3.90.30.17.00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PROCESSAMENTO DE DADOS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6.210,00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315286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3.3.90.30.21.00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LIMPEZA E PRODUÇÃO DE HIGIENIZAÇÃO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5.348,37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75870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3.3.90.30.24.00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PARA MANUTENÇÃO DE BENS IMÓVEIS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1.869,66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566735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3.3.90.30.28.00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PROTEÇÃO E SEGURANÇA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2.326,60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50272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3.3.90.30.36.00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HOSPITALAR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42.378,99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692198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3.3.90.30.39.01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PNEUS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10.693,00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24032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3.3.90.30.39.03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BATERIAS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2.554,53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188397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3.3.90.30.39.05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LONAS E PASTILHAS DE FREIO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2.403,57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1513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3.3.90.30.39.99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MATERIAIS PARA MANUTENÇÃO DE VEÍCULOS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91.951,11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2.648,60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00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81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CC66E695-176D-8906-8AF0-E803F7FC2AEA}"/>
              </a:ext>
            </a:extLst>
          </p:cNvPr>
          <p:cNvSpPr/>
          <p:nvPr/>
        </p:nvSpPr>
        <p:spPr>
          <a:xfrm>
            <a:off x="611560" y="832239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Material para Distribuição Gratuita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96D2F7C-44E8-FFCA-AC92-3EAB97DED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34978"/>
              </p:ext>
            </p:extLst>
          </p:nvPr>
        </p:nvGraphicFramePr>
        <p:xfrm>
          <a:off x="611560" y="4349060"/>
          <a:ext cx="8229600" cy="824177"/>
        </p:xfrm>
        <a:graphic>
          <a:graphicData uri="http://schemas.openxmlformats.org/drawingml/2006/table">
            <a:tbl>
              <a:tblPr/>
              <a:tblGrid>
                <a:gridCol w="1583821">
                  <a:extLst>
                    <a:ext uri="{9D8B030D-6E8A-4147-A177-3AD203B41FA5}">
                      <a16:colId xmlns:a16="http://schemas.microsoft.com/office/drawing/2014/main" val="648545049"/>
                    </a:ext>
                  </a:extLst>
                </a:gridCol>
                <a:gridCol w="5483307">
                  <a:extLst>
                    <a:ext uri="{9D8B030D-6E8A-4147-A177-3AD203B41FA5}">
                      <a16:colId xmlns:a16="http://schemas.microsoft.com/office/drawing/2014/main" val="924592227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val="647167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8549" marR="8549" marT="8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8549" marR="8549" marT="8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21858"/>
                  </a:ext>
                </a:extLst>
              </a:tr>
              <a:tr h="5717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3.3.90.34.00.00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DESPESAS DE PESSOAL DECORRENTES DE CONTRATOS DE TERCEIRIZAÇÃO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10.390,12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54367"/>
                  </a:ext>
                </a:extLst>
              </a:tr>
            </a:tbl>
          </a:graphicData>
        </a:graphic>
      </p:graphicFrame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id="{1637D4D0-C518-41CE-03CF-2DC8EF9FE329}"/>
              </a:ext>
            </a:extLst>
          </p:cNvPr>
          <p:cNvSpPr/>
          <p:nvPr/>
        </p:nvSpPr>
        <p:spPr>
          <a:xfrm>
            <a:off x="578294" y="3573016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Outras Despesas de Pessoal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BD7E1DC-832F-B248-46AE-3265049A5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04485"/>
              </p:ext>
            </p:extLst>
          </p:nvPr>
        </p:nvGraphicFramePr>
        <p:xfrm>
          <a:off x="536374" y="1684763"/>
          <a:ext cx="8229599" cy="1196083"/>
        </p:xfrm>
        <a:graphic>
          <a:graphicData uri="http://schemas.openxmlformats.org/drawingml/2006/table">
            <a:tbl>
              <a:tblPr/>
              <a:tblGrid>
                <a:gridCol w="1389088">
                  <a:extLst>
                    <a:ext uri="{9D8B030D-6E8A-4147-A177-3AD203B41FA5}">
                      <a16:colId xmlns:a16="http://schemas.microsoft.com/office/drawing/2014/main" val="2739176222"/>
                    </a:ext>
                  </a:extLst>
                </a:gridCol>
                <a:gridCol w="4669928">
                  <a:extLst>
                    <a:ext uri="{9D8B030D-6E8A-4147-A177-3AD203B41FA5}">
                      <a16:colId xmlns:a16="http://schemas.microsoft.com/office/drawing/2014/main" val="147209386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73021136"/>
                    </a:ext>
                  </a:extLst>
                </a:gridCol>
                <a:gridCol w="1090463">
                  <a:extLst>
                    <a:ext uri="{9D8B030D-6E8A-4147-A177-3AD203B41FA5}">
                      <a16:colId xmlns:a16="http://schemas.microsoft.com/office/drawing/2014/main" val="570951749"/>
                    </a:ext>
                  </a:extLst>
                </a:gridCol>
              </a:tblGrid>
              <a:tr h="5060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Estornado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52635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3.3.90.32.02.01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MEDICAMENTOS DE DISTRIBUIÇÃO GRATUITA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76.133,57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15.070,00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31565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3.3.90.32.99.01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MATERIAIS DE SAÚDE PARA DISTRIBUIÇÃO GRATUÍTA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25.133,15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68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21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CC66E695-176D-8906-8AF0-E803F7FC2AEA}"/>
              </a:ext>
            </a:extLst>
          </p:cNvPr>
          <p:cNvSpPr/>
          <p:nvPr/>
        </p:nvSpPr>
        <p:spPr>
          <a:xfrm>
            <a:off x="539552" y="188642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Outros Serviços de Terceiros - PJ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B2A5444-9154-E682-5FB3-57F0AED96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65923"/>
              </p:ext>
            </p:extLst>
          </p:nvPr>
        </p:nvGraphicFramePr>
        <p:xfrm>
          <a:off x="457200" y="980191"/>
          <a:ext cx="8229599" cy="4900393"/>
        </p:xfrm>
        <a:graphic>
          <a:graphicData uri="http://schemas.openxmlformats.org/drawingml/2006/table">
            <a:tbl>
              <a:tblPr/>
              <a:tblGrid>
                <a:gridCol w="1389088">
                  <a:extLst>
                    <a:ext uri="{9D8B030D-6E8A-4147-A177-3AD203B41FA5}">
                      <a16:colId xmlns:a16="http://schemas.microsoft.com/office/drawing/2014/main" val="1619250750"/>
                    </a:ext>
                  </a:extLst>
                </a:gridCol>
                <a:gridCol w="4525912">
                  <a:extLst>
                    <a:ext uri="{9D8B030D-6E8A-4147-A177-3AD203B41FA5}">
                      <a16:colId xmlns:a16="http://schemas.microsoft.com/office/drawing/2014/main" val="33170654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84148202"/>
                    </a:ext>
                  </a:extLst>
                </a:gridCol>
                <a:gridCol w="1090463">
                  <a:extLst>
                    <a:ext uri="{9D8B030D-6E8A-4147-A177-3AD203B41FA5}">
                      <a16:colId xmlns:a16="http://schemas.microsoft.com/office/drawing/2014/main" val="1651989847"/>
                    </a:ext>
                  </a:extLst>
                </a:gridCol>
              </a:tblGrid>
              <a:tr h="3605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Estornado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39203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3.3.90.39.10.00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LOCAÇÃO DE IMÓVEIS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42.800,00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98937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3.3.90.39.12.00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LOCAÇÃO DE MÁQUINAS E EQUIPAMENTOS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24.153,00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97234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3.3.90.39.16.00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MANUTENÇÃO E CONSERVAÇÃO DE BENS IMÓVEIS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8.332,73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49082"/>
                  </a:ext>
                </a:extLst>
              </a:tr>
              <a:tr h="357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3.3.90.39.17.00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MANUTENÇÃO E CONSERVAÇÃO DE MÁQUINAS E EQUIPAMENTOS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5.070,81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44034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3.3.90.39.19.04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GERAIS DE MECÂNICA VEICULAR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3.395,53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92469"/>
                  </a:ext>
                </a:extLst>
              </a:tr>
              <a:tr h="357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3.3.90.39.19.07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DE FUNILARIA, LANTERNAGEM E PINTURA VEICULAR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4.611,00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847695"/>
                  </a:ext>
                </a:extLst>
              </a:tr>
              <a:tr h="357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3.3.90.39.19.99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SERVIÇOS DE MANUTENÇÃO E CONSERVAÇÃO DE VEÍCULOS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11.173,71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81216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3.3.90.39.36.00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MULTAS INDEDUTÍVEIS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1.911,31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757070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3.3.90.39.41.00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FORNECIMENTO DE ALIMENTAÇÃO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28.175,26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85672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3.3.90.39.43.40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DE ENERGIA ELÉTRICA DA SAÚDE PÚBLICA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18.348,80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110216"/>
                  </a:ext>
                </a:extLst>
              </a:tr>
              <a:tr h="270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3.3.90.39.44.20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DE ÁGUA E ESGOTO DA SAÚDE PÚBLICA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14.590,57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43139"/>
                  </a:ext>
                </a:extLst>
              </a:tr>
              <a:tr h="3167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3.3.90.39.50.10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E PROCEDIMENTOS COMPLEMENTARES EM ATENÇÃO BÁSICA DA SAÚDE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80.965,84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19864"/>
                  </a:ext>
                </a:extLst>
              </a:tr>
              <a:tr h="376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3.3.90.39.50.30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E PROCEDIMENTOS EM SAÚDE DE MÉDIA E ALTA COMPLEXIDADE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65.214,00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05090"/>
                  </a:ext>
                </a:extLst>
              </a:tr>
              <a:tr h="507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3.3.90.39.50.99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 DESPESAS COM SERVIÇOS MÉDICO-HOSPITALAR, ODONTOLÓGICO E LABORATORIAL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253.414,32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1.657,84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93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52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CC66E695-176D-8906-8AF0-E803F7FC2AEA}"/>
              </a:ext>
            </a:extLst>
          </p:cNvPr>
          <p:cNvSpPr/>
          <p:nvPr/>
        </p:nvSpPr>
        <p:spPr>
          <a:xfrm>
            <a:off x="539552" y="188642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Outros Serviços de Terceiros - PJ</a:t>
            </a: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D281F119-0868-DEDB-8DAE-42337EBD509C}"/>
              </a:ext>
            </a:extLst>
          </p:cNvPr>
          <p:cNvSpPr/>
          <p:nvPr/>
        </p:nvSpPr>
        <p:spPr>
          <a:xfrm>
            <a:off x="395536" y="3639539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Serviços de TI e Comunicação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0263293-FE71-0886-EBEA-65AED055B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63207"/>
              </p:ext>
            </p:extLst>
          </p:nvPr>
        </p:nvGraphicFramePr>
        <p:xfrm>
          <a:off x="395536" y="4194252"/>
          <a:ext cx="8064896" cy="666750"/>
        </p:xfrm>
        <a:graphic>
          <a:graphicData uri="http://schemas.openxmlformats.org/drawingml/2006/table">
            <a:tbl>
              <a:tblPr/>
              <a:tblGrid>
                <a:gridCol w="1483941">
                  <a:extLst>
                    <a:ext uri="{9D8B030D-6E8A-4147-A177-3AD203B41FA5}">
                      <a16:colId xmlns:a16="http://schemas.microsoft.com/office/drawing/2014/main" val="3165985153"/>
                    </a:ext>
                  </a:extLst>
                </a:gridCol>
                <a:gridCol w="5193793">
                  <a:extLst>
                    <a:ext uri="{9D8B030D-6E8A-4147-A177-3AD203B41FA5}">
                      <a16:colId xmlns:a16="http://schemas.microsoft.com/office/drawing/2014/main" val="2489433406"/>
                    </a:ext>
                  </a:extLst>
                </a:gridCol>
                <a:gridCol w="1387162">
                  <a:extLst>
                    <a:ext uri="{9D8B030D-6E8A-4147-A177-3AD203B41FA5}">
                      <a16:colId xmlns:a16="http://schemas.microsoft.com/office/drawing/2014/main" val="176834951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9559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3.3.90.40.06.00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LOCAÇÃO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449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3.3.90.40.97.00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DE TELEPROCESSAMENTO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2.388,00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70429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D35CD1D-1C62-9BF9-2941-0D86AB279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9707"/>
              </p:ext>
            </p:extLst>
          </p:nvPr>
        </p:nvGraphicFramePr>
        <p:xfrm>
          <a:off x="395535" y="5476877"/>
          <a:ext cx="8208913" cy="466725"/>
        </p:xfrm>
        <a:graphic>
          <a:graphicData uri="http://schemas.openxmlformats.org/drawingml/2006/table">
            <a:tbl>
              <a:tblPr/>
              <a:tblGrid>
                <a:gridCol w="1510440">
                  <a:extLst>
                    <a:ext uri="{9D8B030D-6E8A-4147-A177-3AD203B41FA5}">
                      <a16:colId xmlns:a16="http://schemas.microsoft.com/office/drawing/2014/main" val="2871308487"/>
                    </a:ext>
                  </a:extLst>
                </a:gridCol>
                <a:gridCol w="5286540">
                  <a:extLst>
                    <a:ext uri="{9D8B030D-6E8A-4147-A177-3AD203B41FA5}">
                      <a16:colId xmlns:a16="http://schemas.microsoft.com/office/drawing/2014/main" val="1225660523"/>
                    </a:ext>
                  </a:extLst>
                </a:gridCol>
                <a:gridCol w="1411933">
                  <a:extLst>
                    <a:ext uri="{9D8B030D-6E8A-4147-A177-3AD203B41FA5}">
                      <a16:colId xmlns:a16="http://schemas.microsoft.com/office/drawing/2014/main" val="420918164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54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3.3.90.46.00.00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AUXÍLIO-ALIMENTAÇÃO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63.963,16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12756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8211036-509F-9021-60A9-EB1305913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79990"/>
              </p:ext>
            </p:extLst>
          </p:nvPr>
        </p:nvGraphicFramePr>
        <p:xfrm>
          <a:off x="395536" y="764704"/>
          <a:ext cx="8208913" cy="266430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1094111367"/>
                    </a:ext>
                  </a:extLst>
                </a:gridCol>
                <a:gridCol w="5312391">
                  <a:extLst>
                    <a:ext uri="{9D8B030D-6E8A-4147-A177-3AD203B41FA5}">
                      <a16:colId xmlns:a16="http://schemas.microsoft.com/office/drawing/2014/main" val="638321226"/>
                    </a:ext>
                  </a:extLst>
                </a:gridCol>
                <a:gridCol w="906401">
                  <a:extLst>
                    <a:ext uri="{9D8B030D-6E8A-4147-A177-3AD203B41FA5}">
                      <a16:colId xmlns:a16="http://schemas.microsoft.com/office/drawing/2014/main" val="2577821603"/>
                    </a:ext>
                  </a:extLst>
                </a:gridCol>
                <a:gridCol w="837993">
                  <a:extLst>
                    <a:ext uri="{9D8B030D-6E8A-4147-A177-3AD203B41FA5}">
                      <a16:colId xmlns:a16="http://schemas.microsoft.com/office/drawing/2014/main" val="524699080"/>
                    </a:ext>
                  </a:extLst>
                </a:gridCol>
              </a:tblGrid>
              <a:tr h="4003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Estornado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95400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3.3.90.39.58.00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SERVIÇOS DE TELECOMUNICAÇÕES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2.163,23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64383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3.3.90.39.63.01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IMPRESSOS EM GERAL DE USO INTERNO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3.529,00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03548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3.3.90.39.77.02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VIGILÂNCIA DA SAÚDE PÚBLICA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3.858,48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07499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3.3.90.39.78.02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LIMPEZA E CONSERVAÇÃO DA SAÚDE PÚBLICA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05305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3.3.90.39.80.00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HOSPEDAGENS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54.614,85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579667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3.3.90.39.81.00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SERVIÇOS BANCÁRIOS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01688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3.3.90.39.82.03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PRESTAÇÃO DE SERVIÇOS DE COLETA DE RESÍDUOS SÓLIDOS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2.699,33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1418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3.3.90.39.83.00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SERVIÇOS DE CÓPIAS E REPRODUÇÃO DE DOCUMENTOS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1.566,92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041387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3.3.90.39.88.00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SERVIÇOS DE PUBLICIDADE E PROPAGANDA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64887"/>
                  </a:ext>
                </a:extLst>
              </a:tr>
              <a:tr h="2264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3.3.90.39.99.99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DEMAIS SERVIÇOS DE TERCEIROS, PESSOA 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1.027,72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349443"/>
                  </a:ext>
                </a:extLst>
              </a:tr>
            </a:tbl>
          </a:graphicData>
        </a:graphic>
      </p:graphicFrame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AD148914-A9E8-3434-D1A4-3F5D609D88D1}"/>
              </a:ext>
            </a:extLst>
          </p:cNvPr>
          <p:cNvSpPr/>
          <p:nvPr/>
        </p:nvSpPr>
        <p:spPr>
          <a:xfrm>
            <a:off x="539552" y="4964271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Auxílio</a:t>
            </a:r>
          </a:p>
        </p:txBody>
      </p:sp>
    </p:spTree>
    <p:extLst>
      <p:ext uri="{BB962C8B-B14F-4D97-AF65-F5344CB8AC3E}">
        <p14:creationId xmlns:p14="http://schemas.microsoft.com/office/powerpoint/2010/main" val="350485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D35CD1D-1C62-9BF9-2941-0D86AB279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17448"/>
              </p:ext>
            </p:extLst>
          </p:nvPr>
        </p:nvGraphicFramePr>
        <p:xfrm>
          <a:off x="659430" y="871855"/>
          <a:ext cx="8208913" cy="520792"/>
        </p:xfrm>
        <a:graphic>
          <a:graphicData uri="http://schemas.openxmlformats.org/drawingml/2006/table">
            <a:tbl>
              <a:tblPr/>
              <a:tblGrid>
                <a:gridCol w="1510440">
                  <a:extLst>
                    <a:ext uri="{9D8B030D-6E8A-4147-A177-3AD203B41FA5}">
                      <a16:colId xmlns:a16="http://schemas.microsoft.com/office/drawing/2014/main" val="2871308487"/>
                    </a:ext>
                  </a:extLst>
                </a:gridCol>
                <a:gridCol w="5286540">
                  <a:extLst>
                    <a:ext uri="{9D8B030D-6E8A-4147-A177-3AD203B41FA5}">
                      <a16:colId xmlns:a16="http://schemas.microsoft.com/office/drawing/2014/main" val="1225660523"/>
                    </a:ext>
                  </a:extLst>
                </a:gridCol>
                <a:gridCol w="1411933">
                  <a:extLst>
                    <a:ext uri="{9D8B030D-6E8A-4147-A177-3AD203B41FA5}">
                      <a16:colId xmlns:a16="http://schemas.microsoft.com/office/drawing/2014/main" val="4209181649"/>
                    </a:ext>
                  </a:extLst>
                </a:gridCol>
              </a:tblGrid>
              <a:tr h="3283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544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3.3.90.47.10.00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12756"/>
                  </a:ext>
                </a:extLst>
              </a:tr>
            </a:tbl>
          </a:graphicData>
        </a:graphic>
      </p:graphicFrame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AD148914-A9E8-3434-D1A4-3F5D609D88D1}"/>
              </a:ext>
            </a:extLst>
          </p:cNvPr>
          <p:cNvSpPr/>
          <p:nvPr/>
        </p:nvSpPr>
        <p:spPr>
          <a:xfrm>
            <a:off x="688841" y="325777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Taxas</a:t>
            </a: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id="{11D8AC11-3CFA-0FA6-B493-C4A14FC766DF}"/>
              </a:ext>
            </a:extLst>
          </p:cNvPr>
          <p:cNvSpPr/>
          <p:nvPr/>
        </p:nvSpPr>
        <p:spPr>
          <a:xfrm>
            <a:off x="681336" y="1518195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Indenizações e Restituições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4FD98C9-3906-9F45-0734-2E98CE664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20735"/>
              </p:ext>
            </p:extLst>
          </p:nvPr>
        </p:nvGraphicFramePr>
        <p:xfrm>
          <a:off x="659430" y="2044120"/>
          <a:ext cx="8064896" cy="765084"/>
        </p:xfrm>
        <a:graphic>
          <a:graphicData uri="http://schemas.openxmlformats.org/drawingml/2006/table">
            <a:tbl>
              <a:tblPr/>
              <a:tblGrid>
                <a:gridCol w="1483940">
                  <a:extLst>
                    <a:ext uri="{9D8B030D-6E8A-4147-A177-3AD203B41FA5}">
                      <a16:colId xmlns:a16="http://schemas.microsoft.com/office/drawing/2014/main" val="3842371538"/>
                    </a:ext>
                  </a:extLst>
                </a:gridCol>
                <a:gridCol w="5193794">
                  <a:extLst>
                    <a:ext uri="{9D8B030D-6E8A-4147-A177-3AD203B41FA5}">
                      <a16:colId xmlns:a16="http://schemas.microsoft.com/office/drawing/2014/main" val="3824755823"/>
                    </a:ext>
                  </a:extLst>
                </a:gridCol>
                <a:gridCol w="1387162">
                  <a:extLst>
                    <a:ext uri="{9D8B030D-6E8A-4147-A177-3AD203B41FA5}">
                      <a16:colId xmlns:a16="http://schemas.microsoft.com/office/drawing/2014/main" val="2221339283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67300"/>
                  </a:ext>
                </a:extLst>
              </a:tr>
              <a:tr h="2295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3.3.90.93.02.02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GASOLINA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1.694,49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913415"/>
                  </a:ext>
                </a:extLst>
              </a:tr>
              <a:tr h="2295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3.3.90.93.99.00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INDENIZAÇÕES E RESTITUIÇÕES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14593"/>
                  </a:ext>
                </a:extLst>
              </a:tr>
            </a:tbl>
          </a:graphicData>
        </a:graphic>
      </p:graphicFrame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7B117377-2809-8128-9E41-96C8A7B71DAD}"/>
              </a:ext>
            </a:extLst>
          </p:cNvPr>
          <p:cNvSpPr/>
          <p:nvPr/>
        </p:nvSpPr>
        <p:spPr>
          <a:xfrm>
            <a:off x="659430" y="2944235"/>
            <a:ext cx="1368152" cy="4320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Despesas de Capital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6C5780E-5B59-F75D-44E3-7965573C9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12431"/>
              </p:ext>
            </p:extLst>
          </p:nvPr>
        </p:nvGraphicFramePr>
        <p:xfrm>
          <a:off x="659430" y="3511313"/>
          <a:ext cx="8064896" cy="2051663"/>
        </p:xfrm>
        <a:graphic>
          <a:graphicData uri="http://schemas.openxmlformats.org/drawingml/2006/table">
            <a:tbl>
              <a:tblPr/>
              <a:tblGrid>
                <a:gridCol w="1483940">
                  <a:extLst>
                    <a:ext uri="{9D8B030D-6E8A-4147-A177-3AD203B41FA5}">
                      <a16:colId xmlns:a16="http://schemas.microsoft.com/office/drawing/2014/main" val="2230152032"/>
                    </a:ext>
                  </a:extLst>
                </a:gridCol>
                <a:gridCol w="5193794">
                  <a:extLst>
                    <a:ext uri="{9D8B030D-6E8A-4147-A177-3AD203B41FA5}">
                      <a16:colId xmlns:a16="http://schemas.microsoft.com/office/drawing/2014/main" val="292819487"/>
                    </a:ext>
                  </a:extLst>
                </a:gridCol>
                <a:gridCol w="1387162">
                  <a:extLst>
                    <a:ext uri="{9D8B030D-6E8A-4147-A177-3AD203B41FA5}">
                      <a16:colId xmlns:a16="http://schemas.microsoft.com/office/drawing/2014/main" val="3423001873"/>
                    </a:ext>
                  </a:extLst>
                </a:gridCol>
              </a:tblGrid>
              <a:tr h="304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70292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4.4.90.52.06.00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APARELHOS E EQUIPAMENTOS DE COMUNICAÇÃO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140540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4.4.90.52.08.00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APARELHOS, EQUIPAMENTOS, UTENSÍLIOS MÉDICO-ODONTOLÓGICO, LABORATORIAL E HOSPITALAR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82.434,98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301643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4.4.90.52.33.00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EQUIPAMENTOS PARA ÁUDIO, VÍDEO E FOTO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3.826,18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6946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4.4.90.52.34.00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MÁQUINAS, UTENSÍLIOS E EQUIPAMENTOS DIVERSOS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201044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4.4.90.52.35.00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EQUIPAMENTOS DE PROCESSAMENTO DE DADOS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62.093,80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269302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4.4.90.52.42.00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MOBILIÁRIO EM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977352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4.4.90.52.48.00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VEÍCULOS DIVERSOS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3874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CB65770D-EBBA-0509-BB15-E4858C83B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78662"/>
              </p:ext>
            </p:extLst>
          </p:nvPr>
        </p:nvGraphicFramePr>
        <p:xfrm>
          <a:off x="1907704" y="5642798"/>
          <a:ext cx="6560368" cy="567690"/>
        </p:xfrm>
        <a:graphic>
          <a:graphicData uri="http://schemas.openxmlformats.org/drawingml/2006/table">
            <a:tbl>
              <a:tblPr/>
              <a:tblGrid>
                <a:gridCol w="3280184">
                  <a:extLst>
                    <a:ext uri="{9D8B030D-6E8A-4147-A177-3AD203B41FA5}">
                      <a16:colId xmlns:a16="http://schemas.microsoft.com/office/drawing/2014/main" val="1268396493"/>
                    </a:ext>
                  </a:extLst>
                </a:gridCol>
                <a:gridCol w="3280184">
                  <a:extLst>
                    <a:ext uri="{9D8B030D-6E8A-4147-A177-3AD203B41FA5}">
                      <a16:colId xmlns:a16="http://schemas.microsoft.com/office/drawing/2014/main" val="189400814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918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4.784.027,38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20.887,97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48177"/>
                  </a:ext>
                </a:extLst>
              </a:tr>
            </a:tbl>
          </a:graphicData>
        </a:graphic>
      </p:graphicFrame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0BDAE10-9DB2-F989-B67C-BCD5CA69DE13}"/>
              </a:ext>
            </a:extLst>
          </p:cNvPr>
          <p:cNvSpPr/>
          <p:nvPr/>
        </p:nvSpPr>
        <p:spPr>
          <a:xfrm>
            <a:off x="6307832" y="6290310"/>
            <a:ext cx="2160240" cy="451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4.763.139,41</a:t>
            </a:r>
          </a:p>
        </p:txBody>
      </p:sp>
    </p:spTree>
    <p:extLst>
      <p:ext uri="{BB962C8B-B14F-4D97-AF65-F5344CB8AC3E}">
        <p14:creationId xmlns:p14="http://schemas.microsoft.com/office/powerpoint/2010/main" val="374621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FE33A37-6DC4-9223-F44E-DE2533A19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617313"/>
              </p:ext>
            </p:extLst>
          </p:nvPr>
        </p:nvGraphicFramePr>
        <p:xfrm>
          <a:off x="539552" y="548680"/>
          <a:ext cx="7992888" cy="5048052"/>
        </p:xfrm>
        <a:graphic>
          <a:graphicData uri="http://schemas.openxmlformats.org/drawingml/2006/table">
            <a:tbl>
              <a:tblPr/>
              <a:tblGrid>
                <a:gridCol w="1823959">
                  <a:extLst>
                    <a:ext uri="{9D8B030D-6E8A-4147-A177-3AD203B41FA5}">
                      <a16:colId xmlns:a16="http://schemas.microsoft.com/office/drawing/2014/main" val="1523097337"/>
                    </a:ext>
                  </a:extLst>
                </a:gridCol>
                <a:gridCol w="3740857">
                  <a:extLst>
                    <a:ext uri="{9D8B030D-6E8A-4147-A177-3AD203B41FA5}">
                      <a16:colId xmlns:a16="http://schemas.microsoft.com/office/drawing/2014/main" val="3021639542"/>
                    </a:ext>
                  </a:extLst>
                </a:gridCol>
                <a:gridCol w="2428072">
                  <a:extLst>
                    <a:ext uri="{9D8B030D-6E8A-4147-A177-3AD203B41FA5}">
                      <a16:colId xmlns:a16="http://schemas.microsoft.com/office/drawing/2014/main" val="2604749191"/>
                    </a:ext>
                  </a:extLst>
                </a:gridCol>
              </a:tblGrid>
              <a:tr h="4022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PROGRAMA AGENTES COMUNITÁRIOS DE SAÚDE - ACS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95643"/>
                  </a:ext>
                </a:extLst>
              </a:tr>
              <a:tr h="41526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PROGRAMA ENDEMIAS - ACS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20860"/>
                  </a:ext>
                </a:extLst>
              </a:tr>
              <a:tr h="2854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Período: JANEIRO A ABRIL 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589274"/>
                  </a:ext>
                </a:extLst>
              </a:tr>
              <a:tr h="2491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63856"/>
                  </a:ext>
                </a:extLst>
              </a:tr>
              <a:tr h="3737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Despesa Liquidada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24606"/>
                  </a:ext>
                </a:extLst>
              </a:tr>
              <a:tr h="3374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Natureza da Despesa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67810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e Vantagens Fixas  - Pessoal Civil - 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356 - ACS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270.204,00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6090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e Vantagens Fixas  - Pessoal Civil -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303 - ACS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113.935,38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20144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Obrigações Patronais - RPPS -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ACS Recursos Fonte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78.633,15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5007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Auxilio alimentação -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ACS Recursos Fonte 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17.663,09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26001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e Vantagens Fixas  - Pessoal Civil - 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356 - Endemias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72.864,00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23887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e Vantagens Fixas  - Pessoal Civil - 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303 - Endemias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40.016,60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61460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Obrigações Patronais - RPPS -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Endemias Recursos Fonte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21.517,66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21561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Auxilio alimentação -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Endemias Recursos Fonte 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5.276,82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51362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Obrigações Patronais - INSS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5478"/>
                  </a:ext>
                </a:extLst>
              </a:tr>
              <a:tr h="2984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620.110,70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98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13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3610" y="1700808"/>
            <a:ext cx="7401145" cy="4752528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Calibri" panose="020F0502020204030204" pitchFamily="34" charset="0"/>
              </a:rPr>
              <a:t>	 </a:t>
            </a:r>
            <a:r>
              <a:rPr lang="pt-BR" sz="3000" dirty="0">
                <a:solidFill>
                  <a:schemeClr val="tx1"/>
                </a:solidFill>
                <a:latin typeface="Calibri" panose="020F0502020204030204" pitchFamily="34" charset="0"/>
              </a:rPr>
              <a:t>Art. 7</a:t>
            </a:r>
            <a:r>
              <a:rPr lang="pt-BR" sz="3000" u="sng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pt-BR" sz="3000" dirty="0">
                <a:solidFill>
                  <a:schemeClr val="tx1"/>
                </a:solidFill>
                <a:latin typeface="Calibri" panose="020F0502020204030204" pitchFamily="34" charset="0"/>
              </a:rPr>
              <a:t>  Os Municípios e o Distrito Federal aplicarão anualmente em ações e serviços públicos de saúde, no mínimo, 15% (quinze por cento) da arrecadação dos impostos a que se refere o art. 156 e dos recursos de que tratam o art. 158 e a alínea “b” do inciso I do caput e o § 3º do art. 159, todos da Constituição Federal</a:t>
            </a:r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pt-BR" sz="32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6251D2-1C40-11C8-A917-1CEEB830CBAC}"/>
              </a:ext>
            </a:extLst>
          </p:cNvPr>
          <p:cNvSpPr txBox="1"/>
          <p:nvPr/>
        </p:nvSpPr>
        <p:spPr>
          <a:xfrm>
            <a:off x="1043610" y="623590"/>
            <a:ext cx="7401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</a:rPr>
              <a:t>LEI COMPLEMENTAR Nº 141, DE 13 DE JANEIRO DE 2012.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7215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C3440C0-8374-AF64-13BC-D4CEB9A88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643913"/>
              </p:ext>
            </p:extLst>
          </p:nvPr>
        </p:nvGraphicFramePr>
        <p:xfrm>
          <a:off x="107504" y="980729"/>
          <a:ext cx="8424936" cy="4682677"/>
        </p:xfrm>
        <a:graphic>
          <a:graphicData uri="http://schemas.openxmlformats.org/drawingml/2006/table">
            <a:tbl>
              <a:tblPr/>
              <a:tblGrid>
                <a:gridCol w="1678469">
                  <a:extLst>
                    <a:ext uri="{9D8B030D-6E8A-4147-A177-3AD203B41FA5}">
                      <a16:colId xmlns:a16="http://schemas.microsoft.com/office/drawing/2014/main" val="4263675571"/>
                    </a:ext>
                  </a:extLst>
                </a:gridCol>
                <a:gridCol w="244437">
                  <a:extLst>
                    <a:ext uri="{9D8B030D-6E8A-4147-A177-3AD203B41FA5}">
                      <a16:colId xmlns:a16="http://schemas.microsoft.com/office/drawing/2014/main" val="2851386910"/>
                    </a:ext>
                  </a:extLst>
                </a:gridCol>
                <a:gridCol w="1091820">
                  <a:extLst>
                    <a:ext uri="{9D8B030D-6E8A-4147-A177-3AD203B41FA5}">
                      <a16:colId xmlns:a16="http://schemas.microsoft.com/office/drawing/2014/main" val="2132197551"/>
                    </a:ext>
                  </a:extLst>
                </a:gridCol>
                <a:gridCol w="2851767">
                  <a:extLst>
                    <a:ext uri="{9D8B030D-6E8A-4147-A177-3AD203B41FA5}">
                      <a16:colId xmlns:a16="http://schemas.microsoft.com/office/drawing/2014/main" val="1610496772"/>
                    </a:ext>
                  </a:extLst>
                </a:gridCol>
                <a:gridCol w="2558443">
                  <a:extLst>
                    <a:ext uri="{9D8B030D-6E8A-4147-A177-3AD203B41FA5}">
                      <a16:colId xmlns:a16="http://schemas.microsoft.com/office/drawing/2014/main" val="1128717437"/>
                    </a:ext>
                  </a:extLst>
                </a:gridCol>
              </a:tblGrid>
              <a:tr h="83660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Demonstrativo das Receitas e Despesas com recursos ACS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8386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Competência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Receitas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pela movimentação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77753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3.720,64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22851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Janeiro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66.792,00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66.792,00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3.720,64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13179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Fevereiro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66.792,00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66.792,00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3.720,64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01609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Março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66.792,00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69.828,00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684,64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16809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66.792,00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66.792,00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684,64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44408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58137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80074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69050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843191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94223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Outubro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91546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74902"/>
                  </a:ext>
                </a:extLst>
              </a:tr>
              <a:tr h="255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4647"/>
                  </a:ext>
                </a:extLst>
              </a:tr>
              <a:tr h="2672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267.168,00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270.204,00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684,64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1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2D7958D-29FD-FABC-AF3F-435A69F80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59951"/>
              </p:ext>
            </p:extLst>
          </p:nvPr>
        </p:nvGraphicFramePr>
        <p:xfrm>
          <a:off x="323528" y="620688"/>
          <a:ext cx="8064896" cy="5033189"/>
        </p:xfrm>
        <a:graphic>
          <a:graphicData uri="http://schemas.openxmlformats.org/drawingml/2006/table">
            <a:tbl>
              <a:tblPr/>
              <a:tblGrid>
                <a:gridCol w="1606739">
                  <a:extLst>
                    <a:ext uri="{9D8B030D-6E8A-4147-A177-3AD203B41FA5}">
                      <a16:colId xmlns:a16="http://schemas.microsoft.com/office/drawing/2014/main" val="2635518078"/>
                    </a:ext>
                  </a:extLst>
                </a:gridCol>
                <a:gridCol w="233991">
                  <a:extLst>
                    <a:ext uri="{9D8B030D-6E8A-4147-A177-3AD203B41FA5}">
                      <a16:colId xmlns:a16="http://schemas.microsoft.com/office/drawing/2014/main" val="4227453292"/>
                    </a:ext>
                  </a:extLst>
                </a:gridCol>
                <a:gridCol w="1045161">
                  <a:extLst>
                    <a:ext uri="{9D8B030D-6E8A-4147-A177-3AD203B41FA5}">
                      <a16:colId xmlns:a16="http://schemas.microsoft.com/office/drawing/2014/main" val="3846570167"/>
                    </a:ext>
                  </a:extLst>
                </a:gridCol>
                <a:gridCol w="2729897">
                  <a:extLst>
                    <a:ext uri="{9D8B030D-6E8A-4147-A177-3AD203B41FA5}">
                      <a16:colId xmlns:a16="http://schemas.microsoft.com/office/drawing/2014/main" val="1471808035"/>
                    </a:ext>
                  </a:extLst>
                </a:gridCol>
                <a:gridCol w="2449108">
                  <a:extLst>
                    <a:ext uri="{9D8B030D-6E8A-4147-A177-3AD203B41FA5}">
                      <a16:colId xmlns:a16="http://schemas.microsoft.com/office/drawing/2014/main" val="794271483"/>
                    </a:ext>
                  </a:extLst>
                </a:gridCol>
              </a:tblGrid>
              <a:tr h="87861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Demonstrativo das Receitas e Despesas com Recursos Endemias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60203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Competência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Receitas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pela movimentação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12872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28804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Janeiro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36615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Fevereiro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97250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Março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5088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18.216,00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09053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22576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48058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30407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49772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302306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Outubro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81175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97637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042505"/>
                  </a:ext>
                </a:extLst>
              </a:tr>
              <a:tr h="288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72.864,00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72.864,00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2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9231AC4-7EF3-8A5A-4383-637B22761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369821"/>
              </p:ext>
            </p:extLst>
          </p:nvPr>
        </p:nvGraphicFramePr>
        <p:xfrm>
          <a:off x="647700" y="1268760"/>
          <a:ext cx="7848600" cy="3923158"/>
        </p:xfrm>
        <a:graphic>
          <a:graphicData uri="http://schemas.openxmlformats.org/drawingml/2006/table">
            <a:tbl>
              <a:tblPr/>
              <a:tblGrid>
                <a:gridCol w="1307571">
                  <a:extLst>
                    <a:ext uri="{9D8B030D-6E8A-4147-A177-3AD203B41FA5}">
                      <a16:colId xmlns:a16="http://schemas.microsoft.com/office/drawing/2014/main" val="477483886"/>
                    </a:ext>
                  </a:extLst>
                </a:gridCol>
                <a:gridCol w="190423">
                  <a:extLst>
                    <a:ext uri="{9D8B030D-6E8A-4147-A177-3AD203B41FA5}">
                      <a16:colId xmlns:a16="http://schemas.microsoft.com/office/drawing/2014/main" val="2385545305"/>
                    </a:ext>
                  </a:extLst>
                </a:gridCol>
                <a:gridCol w="850556">
                  <a:extLst>
                    <a:ext uri="{9D8B030D-6E8A-4147-A177-3AD203B41FA5}">
                      <a16:colId xmlns:a16="http://schemas.microsoft.com/office/drawing/2014/main" val="2488949470"/>
                    </a:ext>
                  </a:extLst>
                </a:gridCol>
                <a:gridCol w="2221601">
                  <a:extLst>
                    <a:ext uri="{9D8B030D-6E8A-4147-A177-3AD203B41FA5}">
                      <a16:colId xmlns:a16="http://schemas.microsoft.com/office/drawing/2014/main" val="4143650803"/>
                    </a:ext>
                  </a:extLst>
                </a:gridCol>
                <a:gridCol w="1993094">
                  <a:extLst>
                    <a:ext uri="{9D8B030D-6E8A-4147-A177-3AD203B41FA5}">
                      <a16:colId xmlns:a16="http://schemas.microsoft.com/office/drawing/2014/main" val="414563953"/>
                    </a:ext>
                  </a:extLst>
                </a:gridCol>
                <a:gridCol w="1285355">
                  <a:extLst>
                    <a:ext uri="{9D8B030D-6E8A-4147-A177-3AD203B41FA5}">
                      <a16:colId xmlns:a16="http://schemas.microsoft.com/office/drawing/2014/main" val="842388111"/>
                    </a:ext>
                  </a:extLst>
                </a:gridCol>
              </a:tblGrid>
              <a:tr h="4129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Resumo pela movimentação ACS e Endemias </a:t>
                      </a: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1º Quadrimestre 2025: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13700"/>
                  </a:ext>
                </a:extLst>
              </a:tr>
              <a:tr h="412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22518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dos Recursos do Fundo Nacional de Saúde -  (I)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3.720,64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17575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Transferências de Recursos do Fundo Nacional de Saúde - (II)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340.032,00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83727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e vantagens Fixas - Pessoal Cívil (III) 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343.068,00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2493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Vencimentos e vantagens Fixas - Pessoal Cívil (IV) 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153.951,98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34849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Obrigações Patronais - RPPS 303 (V)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100.150,81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59674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Obrigações Patronais - INSS (VI)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81207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Auxilio alimentação - 303 (VII)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22.939,91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50346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complementares pelo Município (VIII)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277.042,70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80095"/>
                  </a:ext>
                </a:extLst>
              </a:tr>
              <a:tr h="30972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24767"/>
                  </a:ext>
                </a:extLst>
              </a:tr>
              <a:tr h="3097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pela Movimentação IX= (I+II-III-IV-V+VI)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684,64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64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2220" y="908720"/>
            <a:ext cx="7992888" cy="3888432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>DEMONSTRATIVO DAS RECEITAS E DESPESAS COM AÇÕES E SERVIÇOS PÚBLICOS DE SAÚDE.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59006"/>
              </p:ext>
            </p:extLst>
          </p:nvPr>
        </p:nvGraphicFramePr>
        <p:xfrm>
          <a:off x="1043608" y="5733256"/>
          <a:ext cx="6850112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Fundo Municipal de Saúde  - 1 º Quadrimestre de 2025</a:t>
                      </a:r>
                      <a:endParaRPr lang="pt-BR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844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7EDAC7C-4E9B-5264-D580-164558EA3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81191"/>
              </p:ext>
            </p:extLst>
          </p:nvPr>
        </p:nvGraphicFramePr>
        <p:xfrm>
          <a:off x="575556" y="421165"/>
          <a:ext cx="7992888" cy="5610328"/>
        </p:xfrm>
        <a:graphic>
          <a:graphicData uri="http://schemas.openxmlformats.org/drawingml/2006/table">
            <a:tbl>
              <a:tblPr/>
              <a:tblGrid>
                <a:gridCol w="6129979">
                  <a:extLst>
                    <a:ext uri="{9D8B030D-6E8A-4147-A177-3AD203B41FA5}">
                      <a16:colId xmlns:a16="http://schemas.microsoft.com/office/drawing/2014/main" val="2858954497"/>
                    </a:ext>
                  </a:extLst>
                </a:gridCol>
                <a:gridCol w="1862909">
                  <a:extLst>
                    <a:ext uri="{9D8B030D-6E8A-4147-A177-3AD203B41FA5}">
                      <a16:colId xmlns:a16="http://schemas.microsoft.com/office/drawing/2014/main" val="1876620155"/>
                    </a:ext>
                  </a:extLst>
                </a:gridCol>
              </a:tblGrid>
              <a:tr h="3656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DE IMPOST0S E TRANSFERÊNCIAS CONSTITUCIONAIS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27345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JANEIRO/ABRIL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61995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IMPOSTOS MUNICIPAIS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92827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2.416.032,39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80808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 IPTU - IRRF - ITBI - ISSQN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11073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20622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11845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TRANSFERÊNCIAS DA UNIÃO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121541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COTA-PARTE FPM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8.800.590,49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50234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COTA-PARTE ITR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84717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TRANSF;  FIN; ICMS  DESON;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76110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53640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TRANSFERÊNCIAS DO ESTADO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79853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COTA-PARTE ICMS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6.067.320,79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41341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COTA-PARTE IPVA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78344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COTA-PARTE IPI - EXPORT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90221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77338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17.283.943,67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7147"/>
                  </a:ext>
                </a:extLst>
              </a:tr>
              <a:tr h="306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19465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MÍNIMO CONSTITUCIONAL 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2.592.591,55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4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9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C6D977-6514-0CF6-DCA2-1E84FC26D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49946"/>
              </p:ext>
            </p:extLst>
          </p:nvPr>
        </p:nvGraphicFramePr>
        <p:xfrm>
          <a:off x="4355976" y="6093296"/>
          <a:ext cx="4635500" cy="342900"/>
        </p:xfrm>
        <a:graphic>
          <a:graphicData uri="http://schemas.openxmlformats.org/drawingml/2006/table">
            <a:tbl>
              <a:tblPr/>
              <a:tblGrid>
                <a:gridCol w="4635500">
                  <a:extLst>
                    <a:ext uri="{9D8B030D-6E8A-4147-A177-3AD203B41FA5}">
                      <a16:colId xmlns:a16="http://schemas.microsoft.com/office/drawing/2014/main" val="19215118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Relatório Resumido da Execução Orçamentaria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093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Demonstrativo das Despesas com Ações e Serviços Públicos de Saúde.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0007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ACB5092-C08F-C99F-9A05-CA4DA2DB1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78194"/>
              </p:ext>
            </p:extLst>
          </p:nvPr>
        </p:nvGraphicFramePr>
        <p:xfrm>
          <a:off x="755577" y="421805"/>
          <a:ext cx="7776864" cy="5690966"/>
        </p:xfrm>
        <a:graphic>
          <a:graphicData uri="http://schemas.openxmlformats.org/drawingml/2006/table">
            <a:tbl>
              <a:tblPr/>
              <a:tblGrid>
                <a:gridCol w="5964303">
                  <a:extLst>
                    <a:ext uri="{9D8B030D-6E8A-4147-A177-3AD203B41FA5}">
                      <a16:colId xmlns:a16="http://schemas.microsoft.com/office/drawing/2014/main" val="1636786193"/>
                    </a:ext>
                  </a:extLst>
                </a:gridCol>
                <a:gridCol w="1812561">
                  <a:extLst>
                    <a:ext uri="{9D8B030D-6E8A-4147-A177-3AD203B41FA5}">
                      <a16:colId xmlns:a16="http://schemas.microsoft.com/office/drawing/2014/main" val="329254402"/>
                    </a:ext>
                  </a:extLst>
                </a:gridCol>
              </a:tblGrid>
              <a:tr h="5865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PRÓPRIAS COM AÇÕES E SERVIÇOS PÚBLICOS DE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66403"/>
                  </a:ext>
                </a:extLst>
              </a:tr>
              <a:tr h="1875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725991"/>
                  </a:ext>
                </a:extLst>
              </a:tr>
              <a:tr h="2427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 - Abril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374383"/>
                  </a:ext>
                </a:extLst>
              </a:tr>
              <a:tr h="3910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LIQUIDADA (I)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3.177.392,42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04608"/>
                  </a:ext>
                </a:extLst>
              </a:tr>
              <a:tr h="4855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RESTOS A PAGAR NÃO PROCESSADOS INSCRITO INDEVIDAMENTE NO EXERCÍCIO SEM DISP. DE CAIXA (II)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46349"/>
                  </a:ext>
                </a:extLst>
              </a:tr>
              <a:tr h="4855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DESPESA CUSTEADA COM DISPONIBILIDADE DE CAIXA VINCULADO AO RESTOS A PAGAR CANCELADOS (III)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254030"/>
                  </a:ext>
                </a:extLst>
              </a:tr>
              <a:tr h="2427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APLICADO EM ASPS (IV) = (I-II-III)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3.177.392,42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91292"/>
                  </a:ext>
                </a:extLst>
              </a:tr>
              <a:tr h="182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37691"/>
                  </a:ext>
                </a:extLst>
              </a:tr>
              <a:tr h="5461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PARTICIPAÇÃO DAS DESPESAS COM AÇÕES E SERVIÇOS PÚBLICOS DE SAÚDE NA RECEITA LÍQUIDA DE IMPOSTOS E TRANSFERÊNCIAS CONTITUCIONAIS E LEGAIS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761808"/>
                  </a:ext>
                </a:extLst>
              </a:tr>
              <a:tr h="182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29678"/>
                  </a:ext>
                </a:extLst>
              </a:tr>
              <a:tr h="2427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 - Abril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17778"/>
                  </a:ext>
                </a:extLst>
              </a:tr>
              <a:tr h="286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DE APLICAÇÃO NOS PERÍODOS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5880"/>
                  </a:ext>
                </a:extLst>
              </a:tr>
              <a:tr h="1622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00684"/>
                  </a:ext>
                </a:extLst>
              </a:tr>
              <a:tr h="5279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APURADOS ACIMA DO LIMITE CONSTITUCIONAL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408874"/>
                  </a:ext>
                </a:extLst>
              </a:tr>
              <a:tr h="1824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36231"/>
                  </a:ext>
                </a:extLst>
              </a:tr>
              <a:tr h="2861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584.800,87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41442"/>
                  </a:ext>
                </a:extLst>
              </a:tr>
              <a:tr h="2861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03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4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F1692D1-F947-0E16-10F3-09BB5C16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0648"/>
            <a:ext cx="86409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7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E292C4D-27E6-E16E-CC21-B268BF76D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829761"/>
          </a:xfrm>
        </p:spPr>
        <p:txBody>
          <a:bodyPr/>
          <a:lstStyle/>
          <a:p>
            <a:r>
              <a:rPr lang="pt-BR" dirty="0"/>
              <a:t>Resumo dos Balancetes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647C0A1-B741-7770-527B-1520847EF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7772400" cy="1199704"/>
          </a:xfrm>
        </p:spPr>
        <p:txBody>
          <a:bodyPr/>
          <a:lstStyle/>
          <a:p>
            <a:pPr algn="ctr"/>
            <a:r>
              <a:rPr lang="pt-BR" dirty="0"/>
              <a:t>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69128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A66C092-62A5-F397-B5F7-325C7B76B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95553"/>
              </p:ext>
            </p:extLst>
          </p:nvPr>
        </p:nvGraphicFramePr>
        <p:xfrm>
          <a:off x="683570" y="294445"/>
          <a:ext cx="8064897" cy="6144485"/>
        </p:xfrm>
        <a:graphic>
          <a:graphicData uri="http://schemas.openxmlformats.org/drawingml/2006/table">
            <a:tbl>
              <a:tblPr/>
              <a:tblGrid>
                <a:gridCol w="3350035">
                  <a:extLst>
                    <a:ext uri="{9D8B030D-6E8A-4147-A177-3AD203B41FA5}">
                      <a16:colId xmlns:a16="http://schemas.microsoft.com/office/drawing/2014/main" val="1123654031"/>
                    </a:ext>
                  </a:extLst>
                </a:gridCol>
                <a:gridCol w="579018">
                  <a:extLst>
                    <a:ext uri="{9D8B030D-6E8A-4147-A177-3AD203B41FA5}">
                      <a16:colId xmlns:a16="http://schemas.microsoft.com/office/drawing/2014/main" val="1478825928"/>
                    </a:ext>
                  </a:extLst>
                </a:gridCol>
                <a:gridCol w="1039497">
                  <a:extLst>
                    <a:ext uri="{9D8B030D-6E8A-4147-A177-3AD203B41FA5}">
                      <a16:colId xmlns:a16="http://schemas.microsoft.com/office/drawing/2014/main" val="4066124975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3118893655"/>
                    </a:ext>
                  </a:extLst>
                </a:gridCol>
                <a:gridCol w="1033961">
                  <a:extLst>
                    <a:ext uri="{9D8B030D-6E8A-4147-A177-3AD203B41FA5}">
                      <a16:colId xmlns:a16="http://schemas.microsoft.com/office/drawing/2014/main" val="1506253707"/>
                    </a:ext>
                  </a:extLst>
                </a:gridCol>
                <a:gridCol w="1033961">
                  <a:extLst>
                    <a:ext uri="{9D8B030D-6E8A-4147-A177-3AD203B41FA5}">
                      <a16:colId xmlns:a16="http://schemas.microsoft.com/office/drawing/2014/main" val="3010419636"/>
                    </a:ext>
                  </a:extLst>
                </a:gridCol>
              </a:tblGrid>
              <a:tr h="6344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30/04/2025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R.P - EXERC. ANTERIOR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 2025 A PAGAR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FINANC. GERENCIAL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75279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242.654,22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17.725,86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100.059,83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124.868,53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53512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SESA INCENT. FINANC. CUSTEIO TEMP. AMBULÂNCIAS SAMU RES. 399/2023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128.836,88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103.845,48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24.991,40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645601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CONSTR. POSTO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95111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 ATENÇÃO BÁSICA PRIMÁRIA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358.658,74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193.860,00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160.240,74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877760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VIGIASUS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1320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QUALIFAR CUSTEIO ASSISTÊNCIA FARMACEUT.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846,85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91035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INCENT. A ORG. DA ASSISTÊNCIA FARMACEUT.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65.062,92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65.062,92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85082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INCENT. A ORG. DA ASSIST. FARMAC. - CAPITAL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37.796,02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37.796,02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345808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PRIMÁRIA À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219,98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05211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VIGIASUS - VIGILÂNCIA EM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67242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BLOCO DE CUSTEIO DAS AÇÕES E SERV. PÚBLICOS DE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58.877,18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58.877,18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36377"/>
                  </a:ext>
                </a:extLst>
              </a:tr>
              <a:tr h="459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BLOCO DE CUSTEIO DAS AÇÕES E SERV. PÚBLICOS DE SAÚDE - COVID-19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1.140,96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37303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 FIN. AOS MUN. (COVID-19) ESCOLAS PÚBLICAS.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11.058,58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11.058,58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337474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TRANSF. FUNDO A FUNDO DE RECURSOS DO SUS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789,41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2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32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B49F2F9-F7A6-DB68-CA7E-209A16876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20055"/>
              </p:ext>
            </p:extLst>
          </p:nvPr>
        </p:nvGraphicFramePr>
        <p:xfrm>
          <a:off x="647565" y="404666"/>
          <a:ext cx="7848873" cy="5688635"/>
        </p:xfrm>
        <a:graphic>
          <a:graphicData uri="http://schemas.openxmlformats.org/drawingml/2006/table">
            <a:tbl>
              <a:tblPr/>
              <a:tblGrid>
                <a:gridCol w="3260300">
                  <a:extLst>
                    <a:ext uri="{9D8B030D-6E8A-4147-A177-3AD203B41FA5}">
                      <a16:colId xmlns:a16="http://schemas.microsoft.com/office/drawing/2014/main" val="936655276"/>
                    </a:ext>
                  </a:extLst>
                </a:gridCol>
                <a:gridCol w="563509">
                  <a:extLst>
                    <a:ext uri="{9D8B030D-6E8A-4147-A177-3AD203B41FA5}">
                      <a16:colId xmlns:a16="http://schemas.microsoft.com/office/drawing/2014/main" val="1230147970"/>
                    </a:ext>
                  </a:extLst>
                </a:gridCol>
                <a:gridCol w="1006266">
                  <a:extLst>
                    <a:ext uri="{9D8B030D-6E8A-4147-A177-3AD203B41FA5}">
                      <a16:colId xmlns:a16="http://schemas.microsoft.com/office/drawing/2014/main" val="44031016"/>
                    </a:ext>
                  </a:extLst>
                </a:gridCol>
                <a:gridCol w="1006266">
                  <a:extLst>
                    <a:ext uri="{9D8B030D-6E8A-4147-A177-3AD203B41FA5}">
                      <a16:colId xmlns:a16="http://schemas.microsoft.com/office/drawing/2014/main" val="2998061173"/>
                    </a:ext>
                  </a:extLst>
                </a:gridCol>
                <a:gridCol w="1006266">
                  <a:extLst>
                    <a:ext uri="{9D8B030D-6E8A-4147-A177-3AD203B41FA5}">
                      <a16:colId xmlns:a16="http://schemas.microsoft.com/office/drawing/2014/main" val="462776028"/>
                    </a:ext>
                  </a:extLst>
                </a:gridCol>
                <a:gridCol w="1006266">
                  <a:extLst>
                    <a:ext uri="{9D8B030D-6E8A-4147-A177-3AD203B41FA5}">
                      <a16:colId xmlns:a16="http://schemas.microsoft.com/office/drawing/2014/main" val="1630478886"/>
                    </a:ext>
                  </a:extLst>
                </a:gridCol>
              </a:tblGrid>
              <a:tr h="512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30/04/2025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R.P - EXERC. ANTERIOR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 2025 A PAGAR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FINANC. GERENCIAL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96807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FNS EMENDAS PARLAMENTAR DE BANCADAS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1.036,30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19350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SESA PORTARIA GM Nº 3896/2020 - RESOLUÇÃO Nº 356/2021 - COVID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56,82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80061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EMENDA PARALAMENTAR DE RELATORIA - 349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2.413,52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2.413,52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42217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EMENDA PARLAMENTAR DE RELATORIA PORTARIA Mº 3488/2021 - 352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4.602,24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4.602,24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370873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EMENDA INDIVIDUAL DE INCREMENTO PAP - 354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4.387,86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10966"/>
                  </a:ext>
                </a:extLst>
              </a:tr>
              <a:tr h="598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TRANSF. GOV. FEDERAL DESTINADAS AO VENCIMENTO DOS ACS E AGENTES DE COMBATE ÀS ENDEMIAS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684,64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581728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INCREMENTO TEMPORÁRIO AO CUSTEIO ATENÇÃO PRIMÁRIA - 357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67,53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50996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INCREMENTO TEMPORÁRIO AO CUSTEIO ATENÇÃO PRIMÁRIA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2.537,26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991363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SESA - INCENTIVO FINANCEIRO DE DESENVOLVIMENTO DO ESTADO RES. 858/2022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115.987,37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115.987,37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02906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ASSIST. FINANC. COMPLEMENTAÇÃO PAGAMENTO PISO ENFERMAGEM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14.603,30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3176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TRANSF. INCENTIVO FINANC. TRANSPORTE SANITÁRIO SESA 1108-2023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222.363,80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2.363,80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96648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ATENDIMENTO ESPECIALIZADO RESOL. SESA 1431-2023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1.713,29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4885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 FINANC. CUSTEIO A VIGILÂNCIA PROVIGIA RES. 1519-2023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4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64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2576" y="76470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DEMONSTRATIVO DA RECEITA DO ÓRGÃO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2400" cy="1944216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Órgão 06 - Secretaria Mun. de Saúde - Fundo Municipal de Saúde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Impostos Municipais, Transferências da União e do Estado.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Período: Janeiro/abril de 2025.</a:t>
            </a:r>
          </a:p>
        </p:txBody>
      </p:sp>
    </p:spTree>
    <p:extLst>
      <p:ext uri="{BB962C8B-B14F-4D97-AF65-F5344CB8AC3E}">
        <p14:creationId xmlns:p14="http://schemas.microsoft.com/office/powerpoint/2010/main" val="1768654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2A9D6B2-F370-BA7C-1870-CCB70CF9B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75596"/>
              </p:ext>
            </p:extLst>
          </p:nvPr>
        </p:nvGraphicFramePr>
        <p:xfrm>
          <a:off x="503547" y="332656"/>
          <a:ext cx="8136905" cy="5482206"/>
        </p:xfrm>
        <a:graphic>
          <a:graphicData uri="http://schemas.openxmlformats.org/drawingml/2006/table">
            <a:tbl>
              <a:tblPr/>
              <a:tblGrid>
                <a:gridCol w="3379944">
                  <a:extLst>
                    <a:ext uri="{9D8B030D-6E8A-4147-A177-3AD203B41FA5}">
                      <a16:colId xmlns:a16="http://schemas.microsoft.com/office/drawing/2014/main" val="3615118137"/>
                    </a:ext>
                  </a:extLst>
                </a:gridCol>
                <a:gridCol w="584189">
                  <a:extLst>
                    <a:ext uri="{9D8B030D-6E8A-4147-A177-3AD203B41FA5}">
                      <a16:colId xmlns:a16="http://schemas.microsoft.com/office/drawing/2014/main" val="4175546241"/>
                    </a:ext>
                  </a:extLst>
                </a:gridCol>
                <a:gridCol w="1043193">
                  <a:extLst>
                    <a:ext uri="{9D8B030D-6E8A-4147-A177-3AD203B41FA5}">
                      <a16:colId xmlns:a16="http://schemas.microsoft.com/office/drawing/2014/main" val="2867736688"/>
                    </a:ext>
                  </a:extLst>
                </a:gridCol>
                <a:gridCol w="1043193">
                  <a:extLst>
                    <a:ext uri="{9D8B030D-6E8A-4147-A177-3AD203B41FA5}">
                      <a16:colId xmlns:a16="http://schemas.microsoft.com/office/drawing/2014/main" val="831176562"/>
                    </a:ext>
                  </a:extLst>
                </a:gridCol>
                <a:gridCol w="1043193">
                  <a:extLst>
                    <a:ext uri="{9D8B030D-6E8A-4147-A177-3AD203B41FA5}">
                      <a16:colId xmlns:a16="http://schemas.microsoft.com/office/drawing/2014/main" val="1950150913"/>
                    </a:ext>
                  </a:extLst>
                </a:gridCol>
                <a:gridCol w="1043193">
                  <a:extLst>
                    <a:ext uri="{9D8B030D-6E8A-4147-A177-3AD203B41FA5}">
                      <a16:colId xmlns:a16="http://schemas.microsoft.com/office/drawing/2014/main" val="2355596648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30/04/2025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R.P - EXERC. ANTERIOR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 2025 A PAGAR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FINANC. GERENCIAL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6629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QUALIFICAÇÃO DA ATENÇÃO PRIMÁRIA RES. SESA 1466-2023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54.529,56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54.529,56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71191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SESA ATENDIMENTO ESPECIALIZADO RESOLUÇÃO 1648-2023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1.147,73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489295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INCENTIVO FINANCEIRO EMERGENCIAL A DENGUE  RES. 1285/2024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509,94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88725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INCENTIVO FINANCEIRO TRANSPORTE SANITÁRIO RES. 1429/2023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191909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SESA PROVIGIA PR - CUSTEIO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93.429,75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90.964,91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01263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SESA PROVIGIA PR - CAPITAL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15.278,81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7.255,81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613800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INCENTIVO FINANCEIRO AQUISIÇÃO DE EQUIP. ODONTO RES. 860/22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60.870,64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435953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INCENTIVO FINANCEIRO  TRANSPORTE SANITARIO RES. 452/2024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693575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INCENTIVO FINANC. INVEST. TRANSP. SANIT. - VAN - RES. 516-2024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440.000,00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89873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SESA - QUALIF. DA ATENÇÃO PRIMÁRIA A SAÚDE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61.537,23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60.567,23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819367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SESA QUALIF. DO ACESSO E ATENDIMENTO MÉDIA COMPLEXIDADE - MAC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152.980,48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43.785,00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109.195,48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38120"/>
                  </a:ext>
                </a:extLst>
              </a:tr>
              <a:tr h="333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INCREMENTO TEMP. CUSTEIO APS - BANCADA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26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99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47F714-9C30-9776-8571-7C293923F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0393"/>
              </p:ext>
            </p:extLst>
          </p:nvPr>
        </p:nvGraphicFramePr>
        <p:xfrm>
          <a:off x="467544" y="404664"/>
          <a:ext cx="8208912" cy="5740726"/>
        </p:xfrm>
        <a:graphic>
          <a:graphicData uri="http://schemas.openxmlformats.org/drawingml/2006/table">
            <a:tbl>
              <a:tblPr/>
              <a:tblGrid>
                <a:gridCol w="3409855">
                  <a:extLst>
                    <a:ext uri="{9D8B030D-6E8A-4147-A177-3AD203B41FA5}">
                      <a16:colId xmlns:a16="http://schemas.microsoft.com/office/drawing/2014/main" val="2399614972"/>
                    </a:ext>
                  </a:extLst>
                </a:gridCol>
                <a:gridCol w="589357">
                  <a:extLst>
                    <a:ext uri="{9D8B030D-6E8A-4147-A177-3AD203B41FA5}">
                      <a16:colId xmlns:a16="http://schemas.microsoft.com/office/drawing/2014/main" val="632562080"/>
                    </a:ext>
                  </a:extLst>
                </a:gridCol>
                <a:gridCol w="1041348">
                  <a:extLst>
                    <a:ext uri="{9D8B030D-6E8A-4147-A177-3AD203B41FA5}">
                      <a16:colId xmlns:a16="http://schemas.microsoft.com/office/drawing/2014/main" val="2754310648"/>
                    </a:ext>
                  </a:extLst>
                </a:gridCol>
                <a:gridCol w="1063502">
                  <a:extLst>
                    <a:ext uri="{9D8B030D-6E8A-4147-A177-3AD203B41FA5}">
                      <a16:colId xmlns:a16="http://schemas.microsoft.com/office/drawing/2014/main" val="3176032403"/>
                    </a:ext>
                  </a:extLst>
                </a:gridCol>
                <a:gridCol w="1052425">
                  <a:extLst>
                    <a:ext uri="{9D8B030D-6E8A-4147-A177-3AD203B41FA5}">
                      <a16:colId xmlns:a16="http://schemas.microsoft.com/office/drawing/2014/main" val="440136321"/>
                    </a:ext>
                  </a:extLst>
                </a:gridCol>
                <a:gridCol w="1052425">
                  <a:extLst>
                    <a:ext uri="{9D8B030D-6E8A-4147-A177-3AD203B41FA5}">
                      <a16:colId xmlns:a16="http://schemas.microsoft.com/office/drawing/2014/main" val="2623068448"/>
                    </a:ext>
                  </a:extLst>
                </a:gridCol>
              </a:tblGrid>
              <a:tr h="6376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30/04/2025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R.P - EXERC. ANTERIOR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 2025 A PAGAR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FINANC. GERENCIAL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78701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INCENTIVO TEMPORÁRIO CUSTEIO ATENÇÃO PRIMÁRIA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3.083,50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67,06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859606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INCREMENTO AO PISO A ATENÇÃO PRIMARIA INDIVIDUAL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15.196,65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9.197,12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5.999,53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56625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INCREMENTO TEMPORARIO AO CUSTEIO APS CUMPRIMENTO METAS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609,60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71410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BLOCO DE CUSTEIO DAS AÇÕES E SERV. PÚBLICOS DE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142.748,56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38.297,53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104.451,03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60209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BLOCO DE INVESTIMENTO NA REDE DE SERV. PÚBLICOS DE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23.690,44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23.690,44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733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BLOCO DE INVESTIMENTO NA REDE DE SERV. PÚBLICOS DE SAÚDE - EMENDAS INDIVIDUAIS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5.887,14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5.887,14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7093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EMENDA DE COMISSÃO - AQUISIÇÃO DE EQUIP. MAT. PERMANENTE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18.137,00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93300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RECUSOS ORDINÁRIOS (LIVRES)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6.374,80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694.361,50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-700.736,30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617279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NÃO VINCULADOS DA COMPENSAÇÃO DE IMPOSTOS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8413"/>
                  </a:ext>
                </a:extLst>
              </a:tr>
              <a:tr h="4099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2.739.673,13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40.053,66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1.429.755,14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1.269.864,33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043648"/>
                  </a:ext>
                </a:extLst>
              </a:tr>
              <a:tr h="21255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 PAGAR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1.469.808,80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08616"/>
                  </a:ext>
                </a:extLst>
              </a:tr>
              <a:tr h="220149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34186"/>
                  </a:ext>
                </a:extLst>
              </a:tr>
              <a:tr h="21255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 SALDO FINANCEIRO GERENCIAL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1.269.864,33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94302"/>
                  </a:ext>
                </a:extLst>
              </a:tr>
              <a:tr h="220149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103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BB5FA181-C116-1C7F-0A96-59F76F5FEAA9}"/>
              </a:ext>
            </a:extLst>
          </p:cNvPr>
          <p:cNvSpPr txBox="1"/>
          <p:nvPr/>
        </p:nvSpPr>
        <p:spPr>
          <a:xfrm>
            <a:off x="4932040" y="6330227"/>
            <a:ext cx="2689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</a:rPr>
              <a:t>FONTE: BALANCETES POR FONTE DE RECURSO</a:t>
            </a:r>
            <a:r>
              <a:rPr lang="pt-B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555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F7C5F47-BF9C-990C-8EA4-952149500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29761"/>
          </a:xfrm>
        </p:spPr>
        <p:txBody>
          <a:bodyPr/>
          <a:lstStyle/>
          <a:p>
            <a:r>
              <a:rPr lang="pt-BR" dirty="0"/>
              <a:t>Portal da Transparência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A1497D-28D8-AEC1-84BD-690CEC1B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08920"/>
            <a:ext cx="7772400" cy="1199704"/>
          </a:xfrm>
        </p:spPr>
        <p:txBody>
          <a:bodyPr/>
          <a:lstStyle/>
          <a:p>
            <a:pPr algn="ctr"/>
            <a:r>
              <a:rPr lang="pt-BR" dirty="0"/>
              <a:t>ACESSO AOS DOCUMENTOS FISCAIS DAS LIQUIDAÇÕES</a:t>
            </a:r>
          </a:p>
        </p:txBody>
      </p:sp>
    </p:spTree>
    <p:extLst>
      <p:ext uri="{BB962C8B-B14F-4D97-AF65-F5344CB8AC3E}">
        <p14:creationId xmlns:p14="http://schemas.microsoft.com/office/powerpoint/2010/main" val="647137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187CA87-A3FF-D11D-13F1-AEC71A1A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279"/>
            <a:ext cx="9144000" cy="6133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97C1E98F-9F86-3DB2-1C21-EBD9E133AC5F}"/>
              </a:ext>
            </a:extLst>
          </p:cNvPr>
          <p:cNvSpPr/>
          <p:nvPr/>
        </p:nvSpPr>
        <p:spPr>
          <a:xfrm>
            <a:off x="4572000" y="361048"/>
            <a:ext cx="1512000" cy="7969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68377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B65DE19-81B3-5D86-52F9-3ADD5422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108288-F78C-C467-7F88-AB90DFE5F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6" y="476674"/>
            <a:ext cx="8752747" cy="5728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C23B15A-E23E-8EA0-7B86-9A6B1FBD1025}"/>
              </a:ext>
            </a:extLst>
          </p:cNvPr>
          <p:cNvSpPr/>
          <p:nvPr/>
        </p:nvSpPr>
        <p:spPr>
          <a:xfrm rot="2131558">
            <a:off x="2570178" y="5171317"/>
            <a:ext cx="1891475" cy="4900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6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99ED8E8-D014-91D4-62F8-60850C02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25559"/>
            <a:ext cx="8820472" cy="6399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84EE756A-5B1B-DBB4-DA99-5D5635A2BE51}"/>
              </a:ext>
            </a:extLst>
          </p:cNvPr>
          <p:cNvSpPr/>
          <p:nvPr/>
        </p:nvSpPr>
        <p:spPr>
          <a:xfrm rot="18218726">
            <a:off x="4129771" y="3986887"/>
            <a:ext cx="432048" cy="19233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68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86C0BE-B641-2A77-C9AB-F63CBBA5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1620"/>
            <a:ext cx="8784976" cy="5913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512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9C2723-AAB2-36BC-30C8-CC49CEA5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2" y="225862"/>
            <a:ext cx="8786006" cy="6155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DE0CD57-88F7-39FF-4C98-958EF248FF3C}"/>
              </a:ext>
            </a:extLst>
          </p:cNvPr>
          <p:cNvSpPr/>
          <p:nvPr/>
        </p:nvSpPr>
        <p:spPr>
          <a:xfrm>
            <a:off x="539552" y="2132856"/>
            <a:ext cx="1800200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inal de Subtração 7">
            <a:extLst>
              <a:ext uri="{FF2B5EF4-FFF2-40B4-BE49-F238E27FC236}">
                <a16:creationId xmlns:a16="http://schemas.microsoft.com/office/drawing/2014/main" id="{75815449-CA71-36C9-53C3-A3851F3C3961}"/>
              </a:ext>
            </a:extLst>
          </p:cNvPr>
          <p:cNvSpPr/>
          <p:nvPr/>
        </p:nvSpPr>
        <p:spPr>
          <a:xfrm rot="2541133">
            <a:off x="1556770" y="3423155"/>
            <a:ext cx="2448272" cy="129614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8039316-DE7C-1CC8-3404-0C75925A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59" y="2040199"/>
            <a:ext cx="1507989" cy="1769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1854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93870" y="548680"/>
            <a:ext cx="7756263" cy="5235108"/>
          </a:xfrm>
        </p:spPr>
        <p:txBody>
          <a:bodyPr numCol="1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                   </a:t>
            </a:r>
            <a:br>
              <a:rPr lang="pt-BR" sz="3200" dirty="0">
                <a:solidFill>
                  <a:schemeClr val="tx1"/>
                </a:solidFill>
              </a:rPr>
            </a:br>
            <a:br>
              <a:rPr lang="pt-BR" sz="3200" dirty="0">
                <a:solidFill>
                  <a:schemeClr val="tx1"/>
                </a:solidFill>
              </a:rPr>
            </a:br>
            <a:br>
              <a:rPr lang="pt-BR" sz="3200" dirty="0">
                <a:solidFill>
                  <a:schemeClr val="tx1"/>
                </a:solidFill>
              </a:rPr>
            </a:br>
            <a:br>
              <a:rPr lang="pt-BR" sz="3200" dirty="0">
                <a:solidFill>
                  <a:schemeClr val="tx1"/>
                </a:solidFill>
              </a:rPr>
            </a:b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OBRIGADO!!!</a:t>
            </a:r>
            <a:br>
              <a:rPr lang="pt-BR" sz="3200" dirty="0">
                <a:solidFill>
                  <a:schemeClr val="tx1"/>
                </a:solidFill>
              </a:rPr>
            </a:br>
            <a:br>
              <a:rPr lang="pt-BR" sz="32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        </a:t>
            </a:r>
            <a:br>
              <a:rPr lang="pt-BR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pt-BR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pt-BR" sz="24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50"/>
            <a:ext cx="3744416" cy="21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76A5F0B-8D43-AC40-B3EB-46265963F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12409"/>
              </p:ext>
            </p:extLst>
          </p:nvPr>
        </p:nvGraphicFramePr>
        <p:xfrm>
          <a:off x="107504" y="476672"/>
          <a:ext cx="8856984" cy="5527852"/>
        </p:xfrm>
        <a:graphic>
          <a:graphicData uri="http://schemas.openxmlformats.org/drawingml/2006/table">
            <a:tbl>
              <a:tblPr/>
              <a:tblGrid>
                <a:gridCol w="570361">
                  <a:extLst>
                    <a:ext uri="{9D8B030D-6E8A-4147-A177-3AD203B41FA5}">
                      <a16:colId xmlns:a16="http://schemas.microsoft.com/office/drawing/2014/main" val="3322067432"/>
                    </a:ext>
                  </a:extLst>
                </a:gridCol>
                <a:gridCol w="7027895">
                  <a:extLst>
                    <a:ext uri="{9D8B030D-6E8A-4147-A177-3AD203B41FA5}">
                      <a16:colId xmlns:a16="http://schemas.microsoft.com/office/drawing/2014/main" val="163862942"/>
                    </a:ext>
                  </a:extLst>
                </a:gridCol>
                <a:gridCol w="1258728">
                  <a:extLst>
                    <a:ext uri="{9D8B030D-6E8A-4147-A177-3AD203B41FA5}">
                      <a16:colId xmlns:a16="http://schemas.microsoft.com/office/drawing/2014/main" val="393748563"/>
                    </a:ext>
                  </a:extLst>
                </a:gridCol>
              </a:tblGrid>
              <a:tr h="14505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ARRECADADAS NO QUADRIMESTRE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79742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2.602.813,00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45783"/>
                  </a:ext>
                </a:extLst>
              </a:tr>
              <a:tr h="1711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SESA INCENTIVO FIN. CUSTEIO TEMPORARIO AMBULÂNCIAS TIPO B SAMU RESUÇÃO Nº 399/2023 - 309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67.088,03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41114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CONSTR. POSTO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25809"/>
                  </a:ext>
                </a:extLst>
              </a:tr>
              <a:tr h="1711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INCENTIVO ATENÇÃO BÁSICA PRIMÁRIA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10.407,98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46511"/>
                  </a:ext>
                </a:extLst>
              </a:tr>
              <a:tr h="1944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QUALIFAR CUSTEIO ASSISTÊNCIA FARMACEUT.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343297"/>
                  </a:ext>
                </a:extLst>
              </a:tr>
              <a:tr h="1944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INCENT. A ORG. DA ASSISTÊNCIA FARMACEUT.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02512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INCENT. A ORG. DA ASSIST. FARMAC. - CAPITAL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03963"/>
                  </a:ext>
                </a:extLst>
              </a:tr>
              <a:tr h="1711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ATENÇÃO PRIMÁRIA À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09993"/>
                  </a:ext>
                </a:extLst>
              </a:tr>
              <a:tr h="145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BLOCO DE CUSTEIO DAS AÇÕES E SERV. PÚBLICOS DE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62.958,65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80731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TRANSF. GOV. FEDERAL DESTINADAS AO VENCIMENTO DOS ACS E AGENTES DE COMBATE ÀS ENDEMIAS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340.032,00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52593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SESA - INCENTIVO FINANCEIRO DE INVESTIMENTO DO ESTADO - RES 858/22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40.511,39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610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ASSISTÊNCIA FINANC. UNIÃO DESTINADA PISOS SALARIAS ENFERMAGEM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16683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TRANSF. INCENTIVO AO TRANSPORTE SANITÁRIO - SESA 1108/2023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30.056,26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26504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SESA PROVIGIA PR - CAPITAL - 372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90928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SESA QUALIFICAÇÃO DO ACESSO E ATENDIMENTO MÉDIA COMPLEXIDADE - MAC - 378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137.004,75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70044"/>
                  </a:ext>
                </a:extLst>
              </a:tr>
              <a:tr h="1991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BLOCO DE CUSTEIO DAS AÇÕES E SERV. PÚBLICOS DE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594.031,15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717392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BLOCO DE INVESTIMENTO NA REDE DE SERV. PÚBLICOS DE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78941"/>
                  </a:ext>
                </a:extLst>
              </a:tr>
              <a:tr h="1944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 ÓRGÃO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3.894.902,67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89908"/>
                  </a:ext>
                </a:extLst>
              </a:tr>
              <a:tr h="1633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BALANCETES POR FONTE DE RECURSO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0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4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A6A2B4E-67D1-3AE1-72C4-F82C02CF2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17335"/>
              </p:ext>
            </p:extLst>
          </p:nvPr>
        </p:nvGraphicFramePr>
        <p:xfrm>
          <a:off x="587634" y="188640"/>
          <a:ext cx="79687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496F3AB-EC26-5E6D-3D15-749DC1FA1CA8}"/>
              </a:ext>
            </a:extLst>
          </p:cNvPr>
          <p:cNvSpPr txBox="1"/>
          <p:nvPr/>
        </p:nvSpPr>
        <p:spPr>
          <a:xfrm>
            <a:off x="2829339" y="3247647"/>
            <a:ext cx="565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pt-BR" dirty="0"/>
              <a:t>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A6A2B4E-67D1-3AE1-72C4-F82C02CF2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57372"/>
              </p:ext>
            </p:extLst>
          </p:nvPr>
        </p:nvGraphicFramePr>
        <p:xfrm>
          <a:off x="655983" y="404664"/>
          <a:ext cx="790038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175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6924" y="98073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DEMONSTRATIVO DA DESPESA DO ÓRGÃO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2400" cy="165618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</a:rPr>
              <a:t>Órgão 06 - Secretaria Mun. de Saúde - Fundo Municipal de Saúde</a:t>
            </a:r>
          </a:p>
          <a:p>
            <a:pPr algn="just"/>
            <a:r>
              <a:rPr lang="pt-BR" sz="2400" dirty="0">
                <a:latin typeface="Calibri" panose="020F0502020204030204" pitchFamily="34" charset="0"/>
              </a:rPr>
              <a:t>Despesa Liquidada </a:t>
            </a:r>
          </a:p>
          <a:p>
            <a:pPr algn="just"/>
            <a:r>
              <a:rPr lang="pt-BR" sz="2400" dirty="0">
                <a:latin typeface="Calibri" panose="020F0502020204030204" pitchFamily="34" charset="0"/>
              </a:rPr>
              <a:t>Período: Janeiro/abril de 2025.</a:t>
            </a:r>
          </a:p>
        </p:txBody>
      </p:sp>
    </p:spTree>
    <p:extLst>
      <p:ext uri="{BB962C8B-B14F-4D97-AF65-F5344CB8AC3E}">
        <p14:creationId xmlns:p14="http://schemas.microsoft.com/office/powerpoint/2010/main" val="232779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CBF3437-104B-D02B-0DF6-6BD48A643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13332"/>
              </p:ext>
            </p:extLst>
          </p:nvPr>
        </p:nvGraphicFramePr>
        <p:xfrm>
          <a:off x="251520" y="116632"/>
          <a:ext cx="8496942" cy="6414275"/>
        </p:xfrm>
        <a:graphic>
          <a:graphicData uri="http://schemas.openxmlformats.org/drawingml/2006/table">
            <a:tbl>
              <a:tblPr/>
              <a:tblGrid>
                <a:gridCol w="1295952">
                  <a:extLst>
                    <a:ext uri="{9D8B030D-6E8A-4147-A177-3AD203B41FA5}">
                      <a16:colId xmlns:a16="http://schemas.microsoft.com/office/drawing/2014/main" val="2090976436"/>
                    </a:ext>
                  </a:extLst>
                </a:gridCol>
                <a:gridCol w="1431182">
                  <a:extLst>
                    <a:ext uri="{9D8B030D-6E8A-4147-A177-3AD203B41FA5}">
                      <a16:colId xmlns:a16="http://schemas.microsoft.com/office/drawing/2014/main" val="2900360740"/>
                    </a:ext>
                  </a:extLst>
                </a:gridCol>
                <a:gridCol w="1442452">
                  <a:extLst>
                    <a:ext uri="{9D8B030D-6E8A-4147-A177-3AD203B41FA5}">
                      <a16:colId xmlns:a16="http://schemas.microsoft.com/office/drawing/2014/main" val="151982863"/>
                    </a:ext>
                  </a:extLst>
                </a:gridCol>
                <a:gridCol w="1442452">
                  <a:extLst>
                    <a:ext uri="{9D8B030D-6E8A-4147-A177-3AD203B41FA5}">
                      <a16:colId xmlns:a16="http://schemas.microsoft.com/office/drawing/2014/main" val="1633547713"/>
                    </a:ext>
                  </a:extLst>
                </a:gridCol>
                <a:gridCol w="1442452">
                  <a:extLst>
                    <a:ext uri="{9D8B030D-6E8A-4147-A177-3AD203B41FA5}">
                      <a16:colId xmlns:a16="http://schemas.microsoft.com/office/drawing/2014/main" val="4186553603"/>
                    </a:ext>
                  </a:extLst>
                </a:gridCol>
                <a:gridCol w="1442452">
                  <a:extLst>
                    <a:ext uri="{9D8B030D-6E8A-4147-A177-3AD203B41FA5}">
                      <a16:colId xmlns:a16="http://schemas.microsoft.com/office/drawing/2014/main" val="3533314762"/>
                    </a:ext>
                  </a:extLst>
                </a:gridCol>
              </a:tblGrid>
              <a:tr h="19272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Demonstrativo da Despesa do Órgão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61927"/>
                  </a:ext>
                </a:extLst>
              </a:tr>
              <a:tr h="14920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Órgão 06 - Secretaria Municipal de saúde - Fundo Municipal de Saúde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0809"/>
                  </a:ext>
                </a:extLst>
              </a:tr>
              <a:tr h="14920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Despesa Liquidada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82266"/>
                  </a:ext>
                </a:extLst>
              </a:tr>
              <a:tr h="15542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Período: janeiro a abril de 2025.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50960"/>
                  </a:ext>
                </a:extLst>
              </a:tr>
              <a:tr h="1554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71078"/>
                  </a:ext>
                </a:extLst>
              </a:tr>
              <a:tr h="16785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Despesas Correntes Liquidadas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54701"/>
                  </a:ext>
                </a:extLst>
              </a:tr>
              <a:tr h="2362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Natureza da Despesa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Janeiro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Fevereiro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97068"/>
                  </a:ext>
                </a:extLst>
              </a:tr>
              <a:tr h="317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Pessoal e encargos sociais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617.306,33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631.096,41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602.706,83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616.675,81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2.467.785,38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29825"/>
                  </a:ext>
                </a:extLst>
              </a:tr>
              <a:tr h="211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Consórcio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143.758,79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73.303,27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87.622,37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304.684,43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41319"/>
                  </a:ext>
                </a:extLst>
              </a:tr>
              <a:tr h="18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Salário Família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1801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Auxílio Funeral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3.491,34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3.491,34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14949"/>
                  </a:ext>
                </a:extLst>
              </a:tr>
              <a:tr h="1802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Diárias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6.340,88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12.134,53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9.248,25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8.610,82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36.334,48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97707"/>
                  </a:ext>
                </a:extLst>
              </a:tr>
              <a:tr h="211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Material de consumo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91.645,31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135.486,63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189.169,86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125.367,54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541.669,34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3133"/>
                  </a:ext>
                </a:extLst>
              </a:tr>
              <a:tr h="317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Material de distribuição gratuíta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8.779,40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76.133,57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1.283,75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86.196,72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92136"/>
                  </a:ext>
                </a:extLst>
              </a:tr>
              <a:tr h="4227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Outras Despesas de Terceirização - 34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2.483,29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2.711,77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2.597,53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2.597,53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10.390,12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91420"/>
                  </a:ext>
                </a:extLst>
              </a:tr>
              <a:tr h="317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Outros serviços de terceiros - Pessoa Jurídica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132.373,60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72.370,09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274.400,82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164.353,06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643.497,57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65216"/>
                  </a:ext>
                </a:extLst>
              </a:tr>
              <a:tr h="211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Serviços de TI e Comunicação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1.112,00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3.256,00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5.088,00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56221"/>
                  </a:ext>
                </a:extLst>
              </a:tr>
              <a:tr h="211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Auxilio alimentação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13.506,51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28.578,40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7.878,72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13.999,53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63.963,16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39904"/>
                  </a:ext>
                </a:extLst>
              </a:tr>
              <a:tr h="211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obrigações tributárias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1.231,22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1.231,22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1384"/>
                  </a:ext>
                </a:extLst>
              </a:tr>
              <a:tr h="2175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Indenização e Restituições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1.487,49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2.037,69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25647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1.008.786,71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970.075,26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1.165.651,58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1.022.895,90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4.167.409,45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62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75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0D737E0-1A6C-03A1-AEC4-75932FF2D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8867"/>
              </p:ext>
            </p:extLst>
          </p:nvPr>
        </p:nvGraphicFramePr>
        <p:xfrm>
          <a:off x="251520" y="1556792"/>
          <a:ext cx="8352928" cy="3425577"/>
        </p:xfrm>
        <a:graphic>
          <a:graphicData uri="http://schemas.openxmlformats.org/drawingml/2006/table">
            <a:tbl>
              <a:tblPr/>
              <a:tblGrid>
                <a:gridCol w="1273987">
                  <a:extLst>
                    <a:ext uri="{9D8B030D-6E8A-4147-A177-3AD203B41FA5}">
                      <a16:colId xmlns:a16="http://schemas.microsoft.com/office/drawing/2014/main" val="859301755"/>
                    </a:ext>
                  </a:extLst>
                </a:gridCol>
                <a:gridCol w="1406925">
                  <a:extLst>
                    <a:ext uri="{9D8B030D-6E8A-4147-A177-3AD203B41FA5}">
                      <a16:colId xmlns:a16="http://schemas.microsoft.com/office/drawing/2014/main" val="1061015346"/>
                    </a:ext>
                  </a:extLst>
                </a:gridCol>
                <a:gridCol w="1418004">
                  <a:extLst>
                    <a:ext uri="{9D8B030D-6E8A-4147-A177-3AD203B41FA5}">
                      <a16:colId xmlns:a16="http://schemas.microsoft.com/office/drawing/2014/main" val="1648986667"/>
                    </a:ext>
                  </a:extLst>
                </a:gridCol>
                <a:gridCol w="1418004">
                  <a:extLst>
                    <a:ext uri="{9D8B030D-6E8A-4147-A177-3AD203B41FA5}">
                      <a16:colId xmlns:a16="http://schemas.microsoft.com/office/drawing/2014/main" val="1802852265"/>
                    </a:ext>
                  </a:extLst>
                </a:gridCol>
                <a:gridCol w="1418004">
                  <a:extLst>
                    <a:ext uri="{9D8B030D-6E8A-4147-A177-3AD203B41FA5}">
                      <a16:colId xmlns:a16="http://schemas.microsoft.com/office/drawing/2014/main" val="776452849"/>
                    </a:ext>
                  </a:extLst>
                </a:gridCol>
                <a:gridCol w="1418004">
                  <a:extLst>
                    <a:ext uri="{9D8B030D-6E8A-4147-A177-3AD203B41FA5}">
                      <a16:colId xmlns:a16="http://schemas.microsoft.com/office/drawing/2014/main" val="745016681"/>
                    </a:ext>
                  </a:extLst>
                </a:gridCol>
              </a:tblGrid>
              <a:tr h="364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Despesas de Capital Liquidadas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204183"/>
                  </a:ext>
                </a:extLst>
              </a:tr>
              <a:tr h="517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Natureza da Despesa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Fevereiro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3823"/>
                  </a:ext>
                </a:extLst>
              </a:tr>
              <a:tr h="776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Equipamento e material permanente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437.794,00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134.876,96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23.059,00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595.729,96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41361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437.794,00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134.876,96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23.059,00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595.729,96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88017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397613"/>
                  </a:ext>
                </a:extLst>
              </a:tr>
              <a:tr h="364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de Despesas Liquidadas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318439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58694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1.008.786,71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1.407.869,26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1.300.528,54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1.045.954,90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4.763.139,41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88155"/>
                  </a:ext>
                </a:extLst>
              </a:tr>
              <a:tr h="2697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Fonte: Despesa por Órgão - 06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0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22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RELATÓRIOS DE: </a:t>
            </a:r>
            <a:b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LIQUIDAÇÕES</a:t>
            </a:r>
            <a:b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  <a:t>E</a:t>
            </a:r>
            <a:b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  <a:t>ESTORNO DE LIQUIDAÇÕES</a:t>
            </a:r>
            <a:b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TODAS AS FONTES</a:t>
            </a:r>
          </a:p>
        </p:txBody>
      </p:sp>
    </p:spTree>
    <p:extLst>
      <p:ext uri="{BB962C8B-B14F-4D97-AF65-F5344CB8AC3E}">
        <p14:creationId xmlns:p14="http://schemas.microsoft.com/office/powerpoint/2010/main" val="2232211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6440</TotalTime>
  <Words>2845</Words>
  <Application>Microsoft Office PowerPoint</Application>
  <PresentationFormat>Apresentação na tela (4:3)</PresentationFormat>
  <Paragraphs>1196</Paragraphs>
  <Slides>38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Arial Rounded MT Bold</vt:lpstr>
      <vt:lpstr>Calibri</vt:lpstr>
      <vt:lpstr>Lucida Sans Unicode</vt:lpstr>
      <vt:lpstr>Verdana</vt:lpstr>
      <vt:lpstr>Wingdings 2</vt:lpstr>
      <vt:lpstr>Wingdings 3</vt:lpstr>
      <vt:lpstr>Concurso</vt:lpstr>
      <vt:lpstr>PRESTAÇÃO DE CONTAS 1º Quadrimestre de 2025</vt:lpstr>
      <vt:lpstr>  Art. 7o  Os Municípios e o Distrito Federal aplicarão anualmente em ações e serviços públicos de saúde, no mínimo, 15% (quinze por cento) da arrecadação dos impostos a que se refere o art. 156 e dos recursos de que tratam o art. 158 e a alínea “b” do inciso I do caput e o § 3º do art. 159, todos da Constituição Federal. </vt:lpstr>
      <vt:lpstr>DEMONSTRATIVO DA RECEITA DO ÓRGÃO</vt:lpstr>
      <vt:lpstr>Apresentação do PowerPoint</vt:lpstr>
      <vt:lpstr>Apresentação do PowerPoint</vt:lpstr>
      <vt:lpstr>DEMONSTRATIVO DA DESPESA DO ÓRGÃO</vt:lpstr>
      <vt:lpstr>Apresentação do PowerPoint</vt:lpstr>
      <vt:lpstr>Apresentação do PowerPoint</vt:lpstr>
      <vt:lpstr>RELATÓRIOS DE:   LIQUIDAÇÕES E ESTORNO DE LIQUIDAÇÕES  TODAS AS FONTES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DEMONSTRATIVO DAS RECEITAS E DESPESAS COM AÇÕES E SERVIÇOS PÚBLICOS DE SAÚDE.      </vt:lpstr>
      <vt:lpstr>Apresentação do PowerPoint</vt:lpstr>
      <vt:lpstr>Apresentação do PowerPoint</vt:lpstr>
      <vt:lpstr>Apresentação do PowerPoint</vt:lpstr>
      <vt:lpstr>Resumo dos Balancetes</vt:lpstr>
      <vt:lpstr>Apresentação do PowerPoint</vt:lpstr>
      <vt:lpstr>Apresentação do PowerPoint</vt:lpstr>
      <vt:lpstr>Apresentação do PowerPoint</vt:lpstr>
      <vt:lpstr>Apresentação do PowerPoint</vt:lpstr>
      <vt:lpstr>Portal da Transparência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OBRIGADO!!!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</dc:title>
  <dc:creator>User</dc:creator>
  <cp:lastModifiedBy>DEBORA</cp:lastModifiedBy>
  <cp:revision>406</cp:revision>
  <cp:lastPrinted>2020-09-15T13:41:44Z</cp:lastPrinted>
  <dcterms:created xsi:type="dcterms:W3CDTF">2016-06-08T16:37:17Z</dcterms:created>
  <dcterms:modified xsi:type="dcterms:W3CDTF">2025-05-30T18:40:39Z</dcterms:modified>
</cp:coreProperties>
</file>