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2" r:id="rId3"/>
    <p:sldId id="288" r:id="rId4"/>
    <p:sldId id="298" r:id="rId5"/>
    <p:sldId id="291" r:id="rId6"/>
    <p:sldId id="292" r:id="rId7"/>
    <p:sldId id="299" r:id="rId8"/>
    <p:sldId id="297" r:id="rId9"/>
    <p:sldId id="296" r:id="rId10"/>
    <p:sldId id="283" r:id="rId11"/>
    <p:sldId id="293" r:id="rId12"/>
    <p:sldId id="301" r:id="rId13"/>
    <p:sldId id="300" r:id="rId14"/>
    <p:sldId id="281" r:id="rId15"/>
  </p:sldIdLst>
  <p:sldSz cx="9144000" cy="6858000" type="screen4x3"/>
  <p:notesSz cx="7008813" cy="9294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n silvério dos santos" initials="asds" lastIdx="1" clrIdx="0">
    <p:extLst>
      <p:ext uri="{19B8F6BF-5375-455C-9EA6-DF929625EA0E}">
        <p15:presenceInfo xmlns:p15="http://schemas.microsoft.com/office/powerpoint/2012/main" userId="alan silvério dos santo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2" autoAdjust="0"/>
    <p:restoredTop sz="94671" autoAdjust="0"/>
  </p:normalViewPr>
  <p:slideViewPr>
    <p:cSldViewPr>
      <p:cViewPr varScale="1">
        <p:scale>
          <a:sx n="85" d="100"/>
          <a:sy n="85" d="100"/>
        </p:scale>
        <p:origin x="11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039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2A1AF161-0849-40EB-948E-453A7289DA9A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039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1DD451F1-B5F2-4EAB-B4AB-32F14E04B6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250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039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14631357-47F2-4629-A460-C433B010D0A8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9" tIns="46580" rIns="93159" bIns="4658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882" y="4415036"/>
            <a:ext cx="5607050" cy="4182666"/>
          </a:xfrm>
          <a:prstGeom prst="rect">
            <a:avLst/>
          </a:prstGeom>
        </p:spPr>
        <p:txBody>
          <a:bodyPr vert="horz" lIns="93159" tIns="46580" rIns="93159" bIns="4658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039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938D8A90-E28D-4149-8C92-B70D07EEE8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07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9DDC16-854A-4F1D-9917-D034E69D15E9}" type="datetime1">
              <a:rPr lang="pt-BR" smtClean="0"/>
              <a:t>29/09/2025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pt-BR"/>
              <a:t>2º Quadrimestre de 2025</a:t>
            </a: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DD6CE-E892-4A35-8497-9A4AABD6C73B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E619-77A6-46AD-A514-4A8FF7ECED82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E8DE6-1B07-4752-AEFD-09D3A5958A9D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C5918-D4C5-4883-B295-9D7F2EE9BA45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8F9A-2783-4784-883F-B0291F117CA2}" type="datetime1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DE2C-D673-417D-B828-E95950A52BB0}" type="datetime1">
              <a:rPr lang="pt-BR" smtClean="0"/>
              <a:t>29/09/2025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AD3B0-4D4B-4BB8-816C-551A50E8B317}" type="datetime1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8E91A-5ACB-4A24-AADB-BDF672AA0455}" type="datetime1">
              <a:rPr lang="pt-BR" smtClean="0"/>
              <a:t>29/09/2025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BB608C3-A4D7-471F-ACAD-A1624A94693C}" type="datetime1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A2E60F-9330-42A0-9296-1E3648166660}" type="datetime1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pt-BR"/>
              <a:t>2º Quadrimestre de 2025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841324E-0D76-4F40-8709-0094E886C040}" type="datetime1">
              <a:rPr lang="pt-BR" smtClean="0"/>
              <a:t>29/09/2025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t-BR"/>
              <a:t>2º Quadrimestre de 2025</a:t>
            </a: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D)%20BALANCETE%20POR%20FONTE/BALANCETE%20FINANCEIRO%20POR%20FONTE%20DE%20RECURSO%20-%20119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D)%20BALANCETE%20POR%20FONTE/BALANCETE%20FINANCEIRO%20POR%20FONTE%20DE%20RECURSO%20-%20128.pd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DC92EB3-9382-F633-E8CD-91D31050B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2597" y="3429000"/>
            <a:ext cx="2298011" cy="153360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183340" y="1114107"/>
            <a:ext cx="6777318" cy="1800225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PRESTAÇÃO DE CONTAS</a:t>
            </a:r>
            <a:br>
              <a:rPr lang="pt-BR" sz="4800" b="1" dirty="0">
                <a:solidFill>
                  <a:srgbClr val="002060"/>
                </a:solidFill>
              </a:rPr>
            </a:br>
            <a:r>
              <a:rPr lang="pt-BR" sz="4800" b="1" dirty="0">
                <a:solidFill>
                  <a:srgbClr val="002060"/>
                </a:solidFill>
              </a:rPr>
              <a:t>2</a:t>
            </a:r>
            <a:r>
              <a:rPr lang="pt-BR" sz="3200" b="1" dirty="0">
                <a:solidFill>
                  <a:srgbClr val="002060"/>
                </a:solidFill>
              </a:rPr>
              <a:t>º </a:t>
            </a:r>
            <a:r>
              <a:rPr lang="pt-BR" sz="4000" b="1" dirty="0">
                <a:solidFill>
                  <a:srgbClr val="002060"/>
                </a:solidFill>
              </a:rPr>
              <a:t>Quadrimestre de 2025</a:t>
            </a:r>
          </a:p>
        </p:txBody>
      </p:sp>
      <p:sp>
        <p:nvSpPr>
          <p:cNvPr id="6" name="AutoShape 2" descr="Resultado de imagem para criança e do adolescente 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062" y="3018865"/>
            <a:ext cx="2545080" cy="1943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647001" y="2914332"/>
            <a:ext cx="1289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PETE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E867BAD-30AE-8454-A15F-B407E3F7351E}"/>
              </a:ext>
            </a:extLst>
          </p:cNvPr>
          <p:cNvSpPr txBox="1"/>
          <p:nvPr/>
        </p:nvSpPr>
        <p:spPr>
          <a:xfrm>
            <a:off x="1661835" y="447055"/>
            <a:ext cx="58203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BR" sz="2400" b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 MUNICIPAL DE FINANÇAS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34BEF8A1-8A30-186C-5E8C-751999B87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2º Quadrimestre de 2025</a:t>
            </a:r>
          </a:p>
        </p:txBody>
      </p:sp>
    </p:spTree>
    <p:extLst>
      <p:ext uri="{BB962C8B-B14F-4D97-AF65-F5344CB8AC3E}">
        <p14:creationId xmlns:p14="http://schemas.microsoft.com/office/powerpoint/2010/main" val="1814293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3868" y="260648"/>
            <a:ext cx="7756263" cy="5616624"/>
          </a:xfrm>
        </p:spPr>
        <p:txBody>
          <a:bodyPr/>
          <a:lstStyle/>
          <a:p>
            <a:pPr algn="ctr"/>
            <a:r>
              <a:rPr lang="pt-BR" dirty="0">
                <a:latin typeface="Arial" pitchFamily="34" charset="0"/>
                <a:cs typeface="Arial" pitchFamily="34" charset="0"/>
              </a:rPr>
              <a:t>Demonstrativo de 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RECEITAS e DESPESA</a:t>
            </a:r>
            <a:br>
              <a:rPr lang="pt-BR" dirty="0"/>
            </a:br>
            <a:r>
              <a:rPr lang="pt-BR" dirty="0"/>
              <a:t> </a:t>
            </a:r>
            <a:br>
              <a:rPr lang="pt-BR" sz="4400" dirty="0"/>
            </a:br>
            <a:r>
              <a:rPr lang="pt-BR" sz="4400" dirty="0">
                <a:latin typeface="Arial" pitchFamily="34" charset="0"/>
                <a:cs typeface="Arial" pitchFamily="34" charset="0"/>
              </a:rPr>
              <a:t>Transporte Escolar Estadual  PETE 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CB04FC4-AECC-F563-4BAA-72E942D2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5238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B384C55-1C1F-33BC-0BC9-20367B51D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AABFB4F-6C65-5948-46F3-F3AEB22FB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507337"/>
              </p:ext>
            </p:extLst>
          </p:nvPr>
        </p:nvGraphicFramePr>
        <p:xfrm>
          <a:off x="611559" y="404664"/>
          <a:ext cx="7920881" cy="4622270"/>
        </p:xfrm>
        <a:graphic>
          <a:graphicData uri="http://schemas.openxmlformats.org/drawingml/2006/table">
            <a:tbl>
              <a:tblPr/>
              <a:tblGrid>
                <a:gridCol w="1772505">
                  <a:extLst>
                    <a:ext uri="{9D8B030D-6E8A-4147-A177-3AD203B41FA5}">
                      <a16:colId xmlns:a16="http://schemas.microsoft.com/office/drawing/2014/main" val="3455111679"/>
                    </a:ext>
                  </a:extLst>
                </a:gridCol>
                <a:gridCol w="1537094">
                  <a:extLst>
                    <a:ext uri="{9D8B030D-6E8A-4147-A177-3AD203B41FA5}">
                      <a16:colId xmlns:a16="http://schemas.microsoft.com/office/drawing/2014/main" val="2229065070"/>
                    </a:ext>
                  </a:extLst>
                </a:gridCol>
                <a:gridCol w="1537094">
                  <a:extLst>
                    <a:ext uri="{9D8B030D-6E8A-4147-A177-3AD203B41FA5}">
                      <a16:colId xmlns:a16="http://schemas.microsoft.com/office/drawing/2014/main" val="211630397"/>
                    </a:ext>
                  </a:extLst>
                </a:gridCol>
                <a:gridCol w="1537094">
                  <a:extLst>
                    <a:ext uri="{9D8B030D-6E8A-4147-A177-3AD203B41FA5}">
                      <a16:colId xmlns:a16="http://schemas.microsoft.com/office/drawing/2014/main" val="1602985963"/>
                    </a:ext>
                  </a:extLst>
                </a:gridCol>
                <a:gridCol w="1537094">
                  <a:extLst>
                    <a:ext uri="{9D8B030D-6E8A-4147-A177-3AD203B41FA5}">
                      <a16:colId xmlns:a16="http://schemas.microsoft.com/office/drawing/2014/main" val="1926401499"/>
                    </a:ext>
                  </a:extLst>
                </a:gridCol>
              </a:tblGrid>
              <a:tr h="43800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Receitas e Despesas - PETE - Fonte 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857532"/>
                  </a:ext>
                </a:extLst>
              </a:tr>
              <a:tr h="283417">
                <a:tc gridSpan="5"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Período:  Janeiro a Agosto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521073"/>
                  </a:ext>
                </a:extLst>
              </a:tr>
              <a:tr h="5075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Receitas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Rendimentos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Despesas PAGAS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Saldo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261818"/>
                  </a:ext>
                </a:extLst>
              </a:tr>
              <a:tr h="2705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INICIAL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33.054,58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665408"/>
                  </a:ext>
                </a:extLst>
              </a:tr>
              <a:tr h="36071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28.327,54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253,10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61.635,22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2523050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Fevereiro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459,19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62.094,41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848477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Março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28.327,54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564,45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90.986,40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0301909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28.327,54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824,64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120.138,58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67215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28.327,54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772,37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60.718,22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88.520,27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052346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Junho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28.327,54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800,85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19.013,04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98.635,62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50368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Julho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28.327,54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710,46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53.027,98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74.645,64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3196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Agosto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28.327,54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762,75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103.735,93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42720"/>
                  </a:ext>
                </a:extLst>
              </a:tr>
              <a:tr h="3452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198.292,78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5.147,81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132.759,24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103.735,93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673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28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4219A79-0C49-B739-D588-FD2004EBF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CAE22D6-76A2-3E22-3EDB-1876B5862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096288"/>
              </p:ext>
            </p:extLst>
          </p:nvPr>
        </p:nvGraphicFramePr>
        <p:xfrm>
          <a:off x="457199" y="1340768"/>
          <a:ext cx="8229601" cy="2965952"/>
        </p:xfrm>
        <a:graphic>
          <a:graphicData uri="http://schemas.openxmlformats.org/drawingml/2006/table">
            <a:tbl>
              <a:tblPr/>
              <a:tblGrid>
                <a:gridCol w="1500839">
                  <a:extLst>
                    <a:ext uri="{9D8B030D-6E8A-4147-A177-3AD203B41FA5}">
                      <a16:colId xmlns:a16="http://schemas.microsoft.com/office/drawing/2014/main" val="496014781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1658115004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2523954181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2386351132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2430593308"/>
                    </a:ext>
                  </a:extLst>
                </a:gridCol>
                <a:gridCol w="1513346">
                  <a:extLst>
                    <a:ext uri="{9D8B030D-6E8A-4147-A177-3AD203B41FA5}">
                      <a16:colId xmlns:a16="http://schemas.microsoft.com/office/drawing/2014/main" val="4092682890"/>
                    </a:ext>
                  </a:extLst>
                </a:gridCol>
              </a:tblGrid>
              <a:tr h="29123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41132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Transporte escolar Estadual </a:t>
                      </a:r>
                    </a:p>
                  </a:txBody>
                  <a:tcPr marL="9395" marR="9395" marT="93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89222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149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703781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771926"/>
                  </a:ext>
                </a:extLst>
              </a:tr>
              <a:tr h="219832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05/2025 - 08/2025</a:t>
                      </a:r>
                    </a:p>
                  </a:txBody>
                  <a:tcPr marL="9395" marR="9395" marT="93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866513"/>
                  </a:ext>
                </a:extLst>
              </a:tr>
              <a:tr h="25365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441774"/>
                  </a:ext>
                </a:extLst>
              </a:tr>
              <a:tr h="3569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Maio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Junho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Julho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729975"/>
                  </a:ext>
                </a:extLst>
              </a:tr>
              <a:tr h="3288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Passagens e despesas com locomoção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60.718,22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19.013,04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53.027,98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74.476,32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207.235,56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755861"/>
                  </a:ext>
                </a:extLst>
              </a:tr>
              <a:tr h="4603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60.718,22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19.013,04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53.027,98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74.476,32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207.235,56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917804"/>
                  </a:ext>
                </a:extLst>
              </a:tr>
              <a:tr h="18789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581504"/>
                  </a:ext>
                </a:extLst>
              </a:tr>
              <a:tr h="18789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149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617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163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6704BD12-17C8-0151-4487-C2CC94352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1C547B6-9561-32B8-EDDB-1A29CC220E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727504"/>
              </p:ext>
            </p:extLst>
          </p:nvPr>
        </p:nvGraphicFramePr>
        <p:xfrm>
          <a:off x="457199" y="954650"/>
          <a:ext cx="8229601" cy="4728578"/>
        </p:xfrm>
        <a:graphic>
          <a:graphicData uri="http://schemas.openxmlformats.org/drawingml/2006/table">
            <a:tbl>
              <a:tblPr/>
              <a:tblGrid>
                <a:gridCol w="1500839">
                  <a:extLst>
                    <a:ext uri="{9D8B030D-6E8A-4147-A177-3AD203B41FA5}">
                      <a16:colId xmlns:a16="http://schemas.microsoft.com/office/drawing/2014/main" val="3591338604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1172946948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61426635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4143404119"/>
                    </a:ext>
                  </a:extLst>
                </a:gridCol>
                <a:gridCol w="718624">
                  <a:extLst>
                    <a:ext uri="{9D8B030D-6E8A-4147-A177-3AD203B41FA5}">
                      <a16:colId xmlns:a16="http://schemas.microsoft.com/office/drawing/2014/main" val="2541893575"/>
                    </a:ext>
                  </a:extLst>
                </a:gridCol>
                <a:gridCol w="2098576">
                  <a:extLst>
                    <a:ext uri="{9D8B030D-6E8A-4147-A177-3AD203B41FA5}">
                      <a16:colId xmlns:a16="http://schemas.microsoft.com/office/drawing/2014/main" val="2356961465"/>
                    </a:ext>
                  </a:extLst>
                </a:gridCol>
              </a:tblGrid>
              <a:tr h="29123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96219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Transporte escolar - Outras fontes</a:t>
                      </a:r>
                    </a:p>
                  </a:txBody>
                  <a:tcPr marL="9395" marR="9395" marT="93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464870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000, 102, 103,104,107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784334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196120"/>
                  </a:ext>
                </a:extLst>
              </a:tr>
              <a:tr h="219832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05/2025 - 08/2025</a:t>
                      </a:r>
                    </a:p>
                  </a:txBody>
                  <a:tcPr marL="9395" marR="9395" marT="93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602741"/>
                  </a:ext>
                </a:extLst>
              </a:tr>
              <a:tr h="24989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700" b="1" i="0" u="sng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788739"/>
                  </a:ext>
                </a:extLst>
              </a:tr>
              <a:tr h="35699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466322"/>
                  </a:ext>
                </a:extLst>
              </a:tr>
              <a:tr h="3194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Vantagens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156.766,71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86971"/>
                  </a:ext>
                </a:extLst>
              </a:tr>
              <a:tr h="1878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Horas Extras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29.640,44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11689"/>
                  </a:ext>
                </a:extLst>
              </a:tr>
              <a:tr h="3194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Contribuições Patronais RPPS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38.355,93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597849"/>
                  </a:ext>
                </a:extLst>
              </a:tr>
              <a:tr h="1878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Diárias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12.550,00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438781"/>
                  </a:ext>
                </a:extLst>
              </a:tr>
              <a:tr h="1878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Material de Consumo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331.651,90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49189"/>
                  </a:ext>
                </a:extLst>
              </a:tr>
              <a:tr h="3194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Passagens e Despesas com Locomoção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390.881,14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20897"/>
                  </a:ext>
                </a:extLst>
              </a:tr>
              <a:tr h="3194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Outros Serviços de Terceiros - PJ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38.817,41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439508"/>
                  </a:ext>
                </a:extLst>
              </a:tr>
              <a:tr h="46033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998.663,53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553508"/>
                  </a:ext>
                </a:extLst>
              </a:tr>
              <a:tr h="18789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182266"/>
                  </a:ext>
                </a:extLst>
              </a:tr>
              <a:tr h="187890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000, 102,103,104,107 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236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363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5235108"/>
          </a:xfrm>
        </p:spPr>
        <p:txBody>
          <a:bodyPr/>
          <a:lstStyle/>
          <a:p>
            <a:pPr marL="0" algn="ctr"/>
            <a:r>
              <a:rPr lang="pt-BR" sz="5400" dirty="0">
                <a:latin typeface="Arial" pitchFamily="34" charset="0"/>
                <a:cs typeface="Arial" pitchFamily="34" charset="0"/>
              </a:rPr>
              <a:t>OBRIGADO</a:t>
            </a:r>
            <a:br>
              <a:rPr lang="pt-BR" sz="5400" dirty="0">
                <a:latin typeface="Arial" pitchFamily="34" charset="0"/>
                <a:cs typeface="Arial" pitchFamily="34" charset="0"/>
              </a:rPr>
            </a:br>
            <a:endParaRPr lang="pt-BR" sz="1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345EA76-3E45-182C-4545-FB31F00C7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4576605"/>
            <a:ext cx="4080043" cy="1711239"/>
          </a:xfrm>
          <a:prstGeom prst="rect">
            <a:avLst/>
          </a:prstGeom>
        </p:spPr>
      </p:pic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3F464FAE-85A0-B8E3-C3A9-781EC2FAB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96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620688"/>
            <a:ext cx="7745505" cy="5688632"/>
          </a:xfrm>
          <a:effectLst>
            <a:glow rad="190500">
              <a:schemeClr val="tx1"/>
            </a:glow>
          </a:effectLst>
        </p:spPr>
        <p:txBody>
          <a:bodyPr>
            <a:normAutofit/>
          </a:bodyPr>
          <a:lstStyle/>
          <a:p>
            <a:pPr algn="ctr"/>
            <a:endParaRPr lang="pt-BR" sz="1600" dirty="0"/>
          </a:p>
          <a:p>
            <a:pPr marL="0" indent="0" algn="ctr">
              <a:buNone/>
            </a:pPr>
            <a:r>
              <a:rPr lang="pt-BR" sz="2800" b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 MUNICIPAL DE FINANÇAS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600" dirty="0">
                <a:solidFill>
                  <a:srgbClr val="002060">
                    <a:alpha val="95000"/>
                  </a:srgbClr>
                </a:solidFill>
                <a:effectLst>
                  <a:outerShdw blurRad="241300" dist="165100" dir="2700000" algn="tl">
                    <a:srgbClr val="000000"/>
                  </a:outerShdw>
                </a:effectLst>
              </a:rPr>
              <a:t>Audiência Pública </a:t>
            </a:r>
          </a:p>
          <a:p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1B742FD-D94C-5FB5-4C24-1900806B1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950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611560" y="260648"/>
            <a:ext cx="792088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r>
              <a:rPr lang="pt-BR" sz="4400" b="1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BALANCETE FINANCEIRO POR FONTE DE RECURSO</a:t>
            </a:r>
          </a:p>
          <a:p>
            <a:pPr algn="ctr"/>
            <a:br>
              <a:rPr lang="pt-BR" sz="15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</a:br>
            <a:endParaRPr lang="pt-BR" sz="1500" dirty="0">
              <a:solidFill>
                <a:srgbClr val="2F5897"/>
              </a:solidFill>
              <a:ea typeface="+mj-ea"/>
              <a:cs typeface="+mj-cs"/>
              <a:hlinkClick r:id="rId2" action="ppaction://hlinkfile"/>
            </a:endParaRP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Fonte de Recurso 152 </a:t>
            </a: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Programa Nacional do Transporte Escolar </a:t>
            </a:r>
          </a:p>
          <a:p>
            <a:pPr algn="ctr"/>
            <a:endParaRPr lang="pt-BR" sz="3200" dirty="0">
              <a:solidFill>
                <a:srgbClr val="2F5897"/>
              </a:solidFill>
              <a:ea typeface="+mj-ea"/>
              <a:cs typeface="+mj-cs"/>
              <a:hlinkClick r:id="rId2" action="ppaction://hlinkfile"/>
            </a:endParaRP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PNATE</a:t>
            </a:r>
            <a:br>
              <a:rPr lang="pt-BR" sz="5400" dirty="0">
                <a:solidFill>
                  <a:srgbClr val="2F5897"/>
                </a:solidFill>
                <a:ea typeface="+mj-ea"/>
                <a:cs typeface="+mj-cs"/>
              </a:rPr>
            </a:b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7D36E96-1E52-3C55-B911-1CFE8296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347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C4B58D-2C20-AC77-5B74-79A2649FF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3762DB5-8C16-3BB3-85CE-F26CF5B2CF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81161"/>
              </p:ext>
            </p:extLst>
          </p:nvPr>
        </p:nvGraphicFramePr>
        <p:xfrm>
          <a:off x="791580" y="499365"/>
          <a:ext cx="7560840" cy="5449912"/>
        </p:xfrm>
        <a:graphic>
          <a:graphicData uri="http://schemas.openxmlformats.org/drawingml/2006/table">
            <a:tbl>
              <a:tblPr/>
              <a:tblGrid>
                <a:gridCol w="5995379">
                  <a:extLst>
                    <a:ext uri="{9D8B030D-6E8A-4147-A177-3AD203B41FA5}">
                      <a16:colId xmlns:a16="http://schemas.microsoft.com/office/drawing/2014/main" val="493157767"/>
                    </a:ext>
                  </a:extLst>
                </a:gridCol>
                <a:gridCol w="1565461">
                  <a:extLst>
                    <a:ext uri="{9D8B030D-6E8A-4147-A177-3AD203B41FA5}">
                      <a16:colId xmlns:a16="http://schemas.microsoft.com/office/drawing/2014/main" val="1803019205"/>
                    </a:ext>
                  </a:extLst>
                </a:gridCol>
              </a:tblGrid>
              <a:tr h="25644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DEMONSTRATIVO DA MOVIMENTAÇÃO FINANCEIRA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24700"/>
                  </a:ext>
                </a:extLst>
              </a:tr>
              <a:tr h="18995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322"/>
                  </a:ext>
                </a:extLst>
              </a:tr>
              <a:tr h="1994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</a:t>
                      </a:r>
                    </a:p>
                  </a:txBody>
                  <a:tcPr marL="70989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167245"/>
                  </a:ext>
                </a:extLst>
              </a:tr>
              <a:tr h="1994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Agosto de 2025.</a:t>
                      </a:r>
                    </a:p>
                  </a:txBody>
                  <a:tcPr marL="70989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990204"/>
                  </a:ext>
                </a:extLst>
              </a:tr>
              <a:tr h="2659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 Nacional do Transporte Escolar – PNATE – 152.</a:t>
                      </a:r>
                    </a:p>
                  </a:txBody>
                  <a:tcPr marL="70989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383852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124,52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649790"/>
                  </a:ext>
                </a:extLst>
              </a:tr>
              <a:tr h="252645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779412"/>
                  </a:ext>
                </a:extLst>
              </a:tr>
              <a:tr h="2754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Orçamentária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74421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(II)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42.530,03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486183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397,92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212760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(II+III)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42.927,95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22261"/>
                  </a:ext>
                </a:extLst>
              </a:tr>
              <a:tr h="2526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88" marR="7888" marT="788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74977"/>
                  </a:ext>
                </a:extLst>
              </a:tr>
              <a:tr h="2754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336237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42.787,78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398326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exercícios anteriores Pagas (VI)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113738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Pago (VII) = (V+VI)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42.787,78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564292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Banco (VIII) = (I+IV-VII)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264,69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558571"/>
                  </a:ext>
                </a:extLst>
              </a:tr>
              <a:tr h="2526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88" marR="7888" marT="788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621888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3,00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640554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Ex. Anteriores (X)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653910"/>
                  </a:ext>
                </a:extLst>
              </a:tr>
              <a:tr h="27544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Finan. Gerencial (XI) = (VIII-IX-X)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261,69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2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88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56263" cy="5616624"/>
          </a:xfrm>
        </p:spPr>
        <p:txBody>
          <a:bodyPr/>
          <a:lstStyle/>
          <a:p>
            <a:pPr algn="ctr"/>
            <a:br>
              <a:rPr lang="pt-BR" dirty="0"/>
            </a:br>
            <a:r>
              <a:rPr lang="pt-BR" dirty="0">
                <a:latin typeface="Arial" pitchFamily="34" charset="0"/>
                <a:cs typeface="Arial" pitchFamily="34" charset="0"/>
              </a:rPr>
              <a:t>Demonstrativo de 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RECEITAS e DESPESAS</a:t>
            </a:r>
            <a:br>
              <a:rPr lang="pt-BR" dirty="0"/>
            </a:br>
            <a:r>
              <a:rPr lang="pt-BR" dirty="0"/>
              <a:t> </a:t>
            </a:r>
            <a:br>
              <a:rPr lang="pt-BR" dirty="0"/>
            </a:br>
            <a:r>
              <a:rPr lang="pt-BR" sz="4400" dirty="0">
                <a:latin typeface="Arial" pitchFamily="34" charset="0"/>
                <a:cs typeface="Arial" pitchFamily="34" charset="0"/>
              </a:rPr>
              <a:t>Programa Nacional do Transporte Escolar PNATE </a:t>
            </a:r>
            <a:br>
              <a:rPr lang="pt-BR" sz="4400" dirty="0">
                <a:latin typeface="Arial" pitchFamily="34" charset="0"/>
                <a:cs typeface="Arial" pitchFamily="34" charset="0"/>
              </a:rPr>
            </a:br>
            <a:br>
              <a:rPr lang="pt-BR" sz="4400" dirty="0"/>
            </a:br>
            <a:endParaRPr lang="pt-BR" sz="440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24511A68-275B-3EAF-178C-5A958AE21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969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350756E1-A59A-7752-0558-BDAE380C5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556C08D-B4FB-EFA3-E46F-88641C9BC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325934"/>
              </p:ext>
            </p:extLst>
          </p:nvPr>
        </p:nvGraphicFramePr>
        <p:xfrm>
          <a:off x="503549" y="476672"/>
          <a:ext cx="8136902" cy="3694687"/>
        </p:xfrm>
        <a:graphic>
          <a:graphicData uri="http://schemas.openxmlformats.org/drawingml/2006/table">
            <a:tbl>
              <a:tblPr/>
              <a:tblGrid>
                <a:gridCol w="1820846">
                  <a:extLst>
                    <a:ext uri="{9D8B030D-6E8A-4147-A177-3AD203B41FA5}">
                      <a16:colId xmlns:a16="http://schemas.microsoft.com/office/drawing/2014/main" val="969668436"/>
                    </a:ext>
                  </a:extLst>
                </a:gridCol>
                <a:gridCol w="1579014">
                  <a:extLst>
                    <a:ext uri="{9D8B030D-6E8A-4147-A177-3AD203B41FA5}">
                      <a16:colId xmlns:a16="http://schemas.microsoft.com/office/drawing/2014/main" val="1899732630"/>
                    </a:ext>
                  </a:extLst>
                </a:gridCol>
                <a:gridCol w="1579014">
                  <a:extLst>
                    <a:ext uri="{9D8B030D-6E8A-4147-A177-3AD203B41FA5}">
                      <a16:colId xmlns:a16="http://schemas.microsoft.com/office/drawing/2014/main" val="501135861"/>
                    </a:ext>
                  </a:extLst>
                </a:gridCol>
                <a:gridCol w="1579014">
                  <a:extLst>
                    <a:ext uri="{9D8B030D-6E8A-4147-A177-3AD203B41FA5}">
                      <a16:colId xmlns:a16="http://schemas.microsoft.com/office/drawing/2014/main" val="3810981858"/>
                    </a:ext>
                  </a:extLst>
                </a:gridCol>
                <a:gridCol w="1579014">
                  <a:extLst>
                    <a:ext uri="{9D8B030D-6E8A-4147-A177-3AD203B41FA5}">
                      <a16:colId xmlns:a16="http://schemas.microsoft.com/office/drawing/2014/main" val="927200593"/>
                    </a:ext>
                  </a:extLst>
                </a:gridCol>
              </a:tblGrid>
              <a:tr h="33098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Receitas e Despesas - PNATE - Fonte 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694843"/>
                  </a:ext>
                </a:extLst>
              </a:tr>
              <a:tr h="214170">
                <a:tc gridSpan="5"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Período:  Janeiro a Agosto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803690"/>
                  </a:ext>
                </a:extLst>
              </a:tr>
              <a:tr h="3835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Receitas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Rendimentos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Despesas PAGAS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366092"/>
                          </a:solidFill>
                          <a:effectLst/>
                          <a:latin typeface="Arial" panose="020B0604020202020204" pitchFamily="34" charset="0"/>
                        </a:rPr>
                        <a:t>Saldo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288364"/>
                  </a:ext>
                </a:extLst>
              </a:tr>
              <a:tr h="20443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INICIAL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907777"/>
                  </a:ext>
                </a:extLst>
              </a:tr>
              <a:tr h="2725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125,47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747388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Fevereiro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365469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Março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42.530,03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42.692,02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9265423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159,85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32.907,78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9.944,09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681924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88,21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10.032,30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44625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Junho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10.118,13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938003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Julho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9.880,00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262,31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157480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Agosto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264,69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337461"/>
                  </a:ext>
                </a:extLst>
              </a:tr>
              <a:tr h="2608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42.530,03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397,92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42.787,78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264,69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929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384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1E3F8DE-7268-2DF8-5CD1-A59BCE96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A8FF2DD-1AB1-2D75-B9B8-149E98E3C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914282"/>
              </p:ext>
            </p:extLst>
          </p:nvPr>
        </p:nvGraphicFramePr>
        <p:xfrm>
          <a:off x="265271" y="1124744"/>
          <a:ext cx="8229601" cy="2965952"/>
        </p:xfrm>
        <a:graphic>
          <a:graphicData uri="http://schemas.openxmlformats.org/drawingml/2006/table">
            <a:tbl>
              <a:tblPr/>
              <a:tblGrid>
                <a:gridCol w="1500839">
                  <a:extLst>
                    <a:ext uri="{9D8B030D-6E8A-4147-A177-3AD203B41FA5}">
                      <a16:colId xmlns:a16="http://schemas.microsoft.com/office/drawing/2014/main" val="1336710239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776059633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1652437609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1201388000"/>
                    </a:ext>
                  </a:extLst>
                </a:gridCol>
                <a:gridCol w="1303854">
                  <a:extLst>
                    <a:ext uri="{9D8B030D-6E8A-4147-A177-3AD203B41FA5}">
                      <a16:colId xmlns:a16="http://schemas.microsoft.com/office/drawing/2014/main" val="1217267523"/>
                    </a:ext>
                  </a:extLst>
                </a:gridCol>
                <a:gridCol w="1513346">
                  <a:extLst>
                    <a:ext uri="{9D8B030D-6E8A-4147-A177-3AD203B41FA5}">
                      <a16:colId xmlns:a16="http://schemas.microsoft.com/office/drawing/2014/main" val="390210081"/>
                    </a:ext>
                  </a:extLst>
                </a:gridCol>
              </a:tblGrid>
              <a:tr h="29123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457158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Transporte escolar Federal</a:t>
                      </a:r>
                    </a:p>
                  </a:txBody>
                  <a:tcPr marL="9395" marR="9395" marT="93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67341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152 - PNATE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329663"/>
                  </a:ext>
                </a:extLst>
              </a:tr>
              <a:tr h="22546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596816"/>
                  </a:ext>
                </a:extLst>
              </a:tr>
              <a:tr h="219832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05/2025 - 08/2025</a:t>
                      </a:r>
                    </a:p>
                  </a:txBody>
                  <a:tcPr marL="9395" marR="9395" marT="93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767717"/>
                  </a:ext>
                </a:extLst>
              </a:tr>
              <a:tr h="25365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869674"/>
                  </a:ext>
                </a:extLst>
              </a:tr>
              <a:tr h="3569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Maio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Junho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Julho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686712"/>
                  </a:ext>
                </a:extLst>
              </a:tr>
              <a:tr h="3288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Passagens e despesas com locomoção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9.880,00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9.880,00</a:t>
                      </a:r>
                    </a:p>
                  </a:txBody>
                  <a:tcPr marL="9395" marR="9395" marT="93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567712"/>
                  </a:ext>
                </a:extLst>
              </a:tr>
              <a:tr h="4603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9.880,00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9.880,00</a:t>
                      </a:r>
                    </a:p>
                  </a:txBody>
                  <a:tcPr marL="9395" marR="9395" marT="93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845682"/>
                  </a:ext>
                </a:extLst>
              </a:tr>
              <a:tr h="18789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778613"/>
                  </a:ext>
                </a:extLst>
              </a:tr>
              <a:tr h="187890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152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395" marR="9395" marT="93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338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944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611560" y="260648"/>
            <a:ext cx="7920880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r>
              <a:rPr lang="pt-BR" sz="4400" b="1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BALANCETE FINANCEIRO POR FONTE DE RECURSO</a:t>
            </a:r>
          </a:p>
          <a:p>
            <a:pPr algn="ctr"/>
            <a:br>
              <a:rPr lang="pt-BR" sz="28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</a:br>
            <a:br>
              <a:rPr lang="pt-BR" sz="15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</a:br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Fonte de Recurso 149</a:t>
            </a: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Programa Estadual de Transporte Escolar</a:t>
            </a:r>
          </a:p>
          <a:p>
            <a:pPr algn="ctr"/>
            <a:endParaRPr lang="pt-BR" sz="3200" dirty="0">
              <a:solidFill>
                <a:srgbClr val="2F5897"/>
              </a:solidFill>
              <a:ea typeface="+mj-ea"/>
              <a:cs typeface="+mj-cs"/>
              <a:hlinkClick r:id="rId2" action="ppaction://hlinkfile"/>
            </a:endParaRPr>
          </a:p>
          <a:p>
            <a:pPr algn="ctr"/>
            <a:r>
              <a:rPr lang="pt-BR" sz="3200" dirty="0">
                <a:solidFill>
                  <a:srgbClr val="2F5897"/>
                </a:solidFill>
                <a:ea typeface="+mj-ea"/>
                <a:cs typeface="+mj-cs"/>
                <a:hlinkClick r:id="rId2" action="ppaction://hlinkfile"/>
              </a:rPr>
              <a:t>PETE</a:t>
            </a: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7218E53-A299-D81D-B617-C27F099FF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061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B94F03E-A049-5FED-A11D-F70F7BFA2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2º Quadrimestre de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80FED96-3C5B-F034-D6CE-4025C7DBC9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55881"/>
              </p:ext>
            </p:extLst>
          </p:nvPr>
        </p:nvGraphicFramePr>
        <p:xfrm>
          <a:off x="863588" y="692696"/>
          <a:ext cx="7416824" cy="5262506"/>
        </p:xfrm>
        <a:graphic>
          <a:graphicData uri="http://schemas.openxmlformats.org/drawingml/2006/table">
            <a:tbl>
              <a:tblPr/>
              <a:tblGrid>
                <a:gridCol w="5881181">
                  <a:extLst>
                    <a:ext uri="{9D8B030D-6E8A-4147-A177-3AD203B41FA5}">
                      <a16:colId xmlns:a16="http://schemas.microsoft.com/office/drawing/2014/main" val="3699430626"/>
                    </a:ext>
                  </a:extLst>
                </a:gridCol>
                <a:gridCol w="1535643">
                  <a:extLst>
                    <a:ext uri="{9D8B030D-6E8A-4147-A177-3AD203B41FA5}">
                      <a16:colId xmlns:a16="http://schemas.microsoft.com/office/drawing/2014/main" val="2727715151"/>
                    </a:ext>
                  </a:extLst>
                </a:gridCol>
              </a:tblGrid>
              <a:tr h="26219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DEMONSTRATIVO DA MOVIMENTAÇÃO FINANCEIRA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954057"/>
                  </a:ext>
                </a:extLst>
              </a:tr>
              <a:tr h="17515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378696"/>
                  </a:ext>
                </a:extLst>
              </a:tr>
              <a:tr h="18391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</a:t>
                      </a:r>
                    </a:p>
                  </a:txBody>
                  <a:tcPr marL="70989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744723"/>
                  </a:ext>
                </a:extLst>
              </a:tr>
              <a:tr h="18391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Agosto de 2025.</a:t>
                      </a:r>
                    </a:p>
                  </a:txBody>
                  <a:tcPr marL="70989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758104"/>
                  </a:ext>
                </a:extLst>
              </a:tr>
              <a:tr h="26219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 Nacional do Transporte Escolar – PETE – 149.</a:t>
                      </a:r>
                    </a:p>
                  </a:txBody>
                  <a:tcPr marL="70989" marR="7888" marT="7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46073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33.054,58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194525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966825"/>
                  </a:ext>
                </a:extLst>
              </a:tr>
              <a:tr h="26219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884471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(II)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198.292,78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823030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5.147,81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201817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(II+III)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203.440,59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177578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88" marR="7888" marT="788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278752"/>
                  </a:ext>
                </a:extLst>
              </a:tr>
              <a:tr h="26219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65589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132.759,24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750678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exercícios anteriores Pagas (VI)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853148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Pago (VII) = (V+VI)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132.759,24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865836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Banco (VIII) = (I+IV-VII)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103.735,93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438186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88" marR="7888" marT="788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88" marR="7888" marT="7888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404920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74.476,32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6397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Ex. Anteriores (X)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984905"/>
                  </a:ext>
                </a:extLst>
              </a:tr>
              <a:tr h="262196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Finan. Gerencial (XI) = (VIII-IX-X)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29.259,61</a:t>
                      </a:r>
                    </a:p>
                  </a:txBody>
                  <a:tcPr marL="7888" marR="7888" marT="788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046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570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2208</TotalTime>
  <Words>810</Words>
  <Application>Microsoft Office PowerPoint</Application>
  <PresentationFormat>Apresentação na tela (4:3)</PresentationFormat>
  <Paragraphs>331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1" baseType="lpstr">
      <vt:lpstr>Arial</vt:lpstr>
      <vt:lpstr>Calibri</vt:lpstr>
      <vt:lpstr>Lucida Sans Unicode</vt:lpstr>
      <vt:lpstr>Verdana</vt:lpstr>
      <vt:lpstr>Wingdings 2</vt:lpstr>
      <vt:lpstr>Wingdings 3</vt:lpstr>
      <vt:lpstr>Concurso</vt:lpstr>
      <vt:lpstr>PRESTAÇÃO DE CONTAS 2º Quadrimestre de 2025</vt:lpstr>
      <vt:lpstr>Apresentação do PowerPoint</vt:lpstr>
      <vt:lpstr>Apresentação do PowerPoint</vt:lpstr>
      <vt:lpstr>Apresentação do PowerPoint</vt:lpstr>
      <vt:lpstr> Demonstrativo de  RECEITAS e DESPESAS   Programa Nacional do Transporte Escolar PNATE   </vt:lpstr>
      <vt:lpstr>Apresentação do PowerPoint</vt:lpstr>
      <vt:lpstr>Apresentação do PowerPoint</vt:lpstr>
      <vt:lpstr>Apresentação do PowerPoint</vt:lpstr>
      <vt:lpstr>Apresentação do PowerPoint</vt:lpstr>
      <vt:lpstr>Demonstrativo de  RECEITAS e DESPESA   Transporte Escolar Estadual  PETE </vt:lpstr>
      <vt:lpstr>Apresentação do PowerPoint</vt:lpstr>
      <vt:lpstr>Apresentação do PowerPoint</vt:lpstr>
      <vt:lpstr>Apresentação do PowerPoint</vt:lpstr>
      <vt:lpstr>OBRIGADO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</dc:title>
  <dc:creator>User</dc:creator>
  <cp:lastModifiedBy>alan silvério dos santos</cp:lastModifiedBy>
  <cp:revision>143</cp:revision>
  <cp:lastPrinted>2016-06-09T10:51:15Z</cp:lastPrinted>
  <dcterms:created xsi:type="dcterms:W3CDTF">2016-06-08T16:37:17Z</dcterms:created>
  <dcterms:modified xsi:type="dcterms:W3CDTF">2025-09-29T14:37:10Z</dcterms:modified>
</cp:coreProperties>
</file>